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0"/>
  </p:notesMasterIdLst>
  <p:sldIdLst>
    <p:sldId id="256" r:id="rId2"/>
    <p:sldId id="296" r:id="rId3"/>
    <p:sldId id="1553" r:id="rId4"/>
    <p:sldId id="2652" r:id="rId5"/>
    <p:sldId id="2619" r:id="rId6"/>
    <p:sldId id="2598" r:id="rId7"/>
    <p:sldId id="2614" r:id="rId8"/>
    <p:sldId id="1709" r:id="rId9"/>
    <p:sldId id="1966" r:id="rId10"/>
    <p:sldId id="2633" r:id="rId11"/>
    <p:sldId id="275" r:id="rId12"/>
    <p:sldId id="2599" r:id="rId13"/>
    <p:sldId id="2607" r:id="rId14"/>
    <p:sldId id="2523" r:id="rId15"/>
    <p:sldId id="2530" r:id="rId16"/>
    <p:sldId id="2594" r:id="rId17"/>
    <p:sldId id="2595" r:id="rId18"/>
    <p:sldId id="2605" r:id="rId19"/>
    <p:sldId id="2623" r:id="rId20"/>
    <p:sldId id="2617" r:id="rId21"/>
    <p:sldId id="2604" r:id="rId22"/>
    <p:sldId id="2616" r:id="rId23"/>
    <p:sldId id="2622" r:id="rId24"/>
    <p:sldId id="2613" r:id="rId25"/>
    <p:sldId id="2626" r:id="rId26"/>
    <p:sldId id="2609" r:id="rId27"/>
    <p:sldId id="2624" r:id="rId28"/>
    <p:sldId id="2528" r:id="rId29"/>
    <p:sldId id="2634" r:id="rId30"/>
    <p:sldId id="2641" r:id="rId31"/>
    <p:sldId id="2629" r:id="rId32"/>
    <p:sldId id="2639" r:id="rId33"/>
    <p:sldId id="2536" r:id="rId34"/>
    <p:sldId id="2640" r:id="rId35"/>
    <p:sldId id="2644" r:id="rId36"/>
    <p:sldId id="2646" r:id="rId37"/>
    <p:sldId id="2642" r:id="rId38"/>
    <p:sldId id="2647" r:id="rId39"/>
    <p:sldId id="2645" r:id="rId40"/>
    <p:sldId id="2651" r:id="rId41"/>
    <p:sldId id="2653" r:id="rId42"/>
    <p:sldId id="2650" r:id="rId43"/>
    <p:sldId id="2575" r:id="rId44"/>
    <p:sldId id="2649" r:id="rId45"/>
    <p:sldId id="2655" r:id="rId46"/>
    <p:sldId id="2621" r:id="rId47"/>
    <p:sldId id="2565" r:id="rId48"/>
    <p:sldId id="263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F57689E-0CE5-FD23-9388-A2C6D9DA5974}" name="Frase, Heather" initials="FH" userId="S::hnfrase@vt.edu::c97fc625-b9d4-4629-96d3-b328922ffe69" providerId="AD"/>
  <p188:author id="{4E9860CF-E0B4-00F0-3413-37B98CD7223F}" name="Mayer, Brian" initials="BM" userId="S::mayer2@vt.edu::d512cc1d-996b-47a0-8386-ca2584df184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55CC"/>
    <a:srgbClr val="00B050"/>
    <a:srgbClr val="D34817"/>
    <a:srgbClr val="C3260C"/>
    <a:srgbClr val="9B2D1F"/>
    <a:srgbClr val="008000"/>
    <a:srgbClr val="800000"/>
    <a:srgbClr val="0E45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724" autoAdjust="0"/>
  </p:normalViewPr>
  <p:slideViewPr>
    <p:cSldViewPr snapToGrid="0">
      <p:cViewPr varScale="1">
        <p:scale>
          <a:sx n="86" d="100"/>
          <a:sy n="86" d="100"/>
        </p:scale>
        <p:origin x="990" y="84"/>
      </p:cViewPr>
      <p:guideLst/>
    </p:cSldViewPr>
  </p:slideViewPr>
  <p:outlineViewPr>
    <p:cViewPr>
      <p:scale>
        <a:sx n="33" d="100"/>
        <a:sy n="33" d="100"/>
      </p:scale>
      <p:origin x="0" y="-1212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419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7BF342-54C6-DA4D-A720-D3049EB4D757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3E5C8D6-6802-7C49-BBAD-1CEBF6863A6E}">
      <dgm:prSet phldrT="[Text]"/>
      <dgm:spPr>
        <a:solidFill>
          <a:srgbClr val="80CBC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Behavioral Stability</a:t>
          </a:r>
        </a:p>
      </dgm:t>
    </dgm:pt>
    <dgm:pt modelId="{B3E0C175-1B0D-3F4A-8BB2-8BDB799BD19D}" type="parTrans" cxnId="{F8F8DA09-DFEF-474D-AB91-ED0CF5EB9BB5}">
      <dgm:prSet/>
      <dgm:spPr/>
      <dgm:t>
        <a:bodyPr/>
        <a:lstStyle/>
        <a:p>
          <a:endParaRPr lang="en-US"/>
        </a:p>
      </dgm:t>
    </dgm:pt>
    <dgm:pt modelId="{62F8EF83-DCB2-354C-82C2-1001688B430A}" type="sibTrans" cxnId="{F8F8DA09-DFEF-474D-AB91-ED0CF5EB9BB5}">
      <dgm:prSet/>
      <dgm:spPr/>
      <dgm:t>
        <a:bodyPr/>
        <a:lstStyle/>
        <a:p>
          <a:endParaRPr lang="en-US"/>
        </a:p>
      </dgm:t>
    </dgm:pt>
    <dgm:pt modelId="{51D737C5-2277-1D47-88E3-8C1F0750B16D}">
      <dgm:prSet phldrT="[Text]"/>
      <dgm:spPr>
        <a:solidFill>
          <a:srgbClr val="90A4AE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Performance</a:t>
          </a:r>
        </a:p>
      </dgm:t>
    </dgm:pt>
    <dgm:pt modelId="{5A65F8D1-7362-C044-934A-9CDBFC4FF10B}" type="parTrans" cxnId="{35247AE3-E0A8-0841-84E5-FF1B4872D1AC}">
      <dgm:prSet/>
      <dgm:spPr/>
      <dgm:t>
        <a:bodyPr/>
        <a:lstStyle/>
        <a:p>
          <a:endParaRPr lang="en-US"/>
        </a:p>
      </dgm:t>
    </dgm:pt>
    <dgm:pt modelId="{A3161B5D-B6AC-9B4F-A7E7-4FC4C8851069}" type="sibTrans" cxnId="{35247AE3-E0A8-0841-84E5-FF1B4872D1AC}">
      <dgm:prSet/>
      <dgm:spPr/>
      <dgm:t>
        <a:bodyPr/>
        <a:lstStyle/>
        <a:p>
          <a:endParaRPr lang="en-US"/>
        </a:p>
      </dgm:t>
    </dgm:pt>
    <dgm:pt modelId="{87ECDFD1-CD86-9548-A3E5-D61B19565563}">
      <dgm:prSet phldrT="[Text]"/>
      <dgm:spPr>
        <a:solidFill>
          <a:srgbClr val="A5D6A7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Maintainability</a:t>
          </a:r>
        </a:p>
      </dgm:t>
    </dgm:pt>
    <dgm:pt modelId="{52A2F2E3-A623-C747-83F2-D5B6E9927059}" type="parTrans" cxnId="{4CCA1359-44C0-8B48-B333-58802EB0F60B}">
      <dgm:prSet/>
      <dgm:spPr/>
      <dgm:t>
        <a:bodyPr/>
        <a:lstStyle/>
        <a:p>
          <a:endParaRPr lang="en-US"/>
        </a:p>
      </dgm:t>
    </dgm:pt>
    <dgm:pt modelId="{BF5600EB-CC8D-FF47-93C8-1F0308D07CBB}" type="sibTrans" cxnId="{4CCA1359-44C0-8B48-B333-58802EB0F60B}">
      <dgm:prSet/>
      <dgm:spPr/>
      <dgm:t>
        <a:bodyPr/>
        <a:lstStyle/>
        <a:p>
          <a:endParaRPr lang="en-US"/>
        </a:p>
      </dgm:t>
    </dgm:pt>
    <dgm:pt modelId="{56BE06EC-347C-5D4F-9344-9E724EBD243A}">
      <dgm:prSet phldrT="[Text]"/>
      <dgm:spPr>
        <a:solidFill>
          <a:srgbClr val="D1C4E9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Robustness</a:t>
          </a:r>
        </a:p>
      </dgm:t>
    </dgm:pt>
    <dgm:pt modelId="{B007A210-3F04-F045-BC54-EAABD4F9CF97}" type="parTrans" cxnId="{A8F671E8-9C08-A047-BCA3-B1D37A448FA9}">
      <dgm:prSet/>
      <dgm:spPr/>
      <dgm:t>
        <a:bodyPr/>
        <a:lstStyle/>
        <a:p>
          <a:endParaRPr lang="en-US"/>
        </a:p>
      </dgm:t>
    </dgm:pt>
    <dgm:pt modelId="{110F092A-7904-D845-9E98-6043EDB3F848}" type="sibTrans" cxnId="{A8F671E8-9C08-A047-BCA3-B1D37A448FA9}">
      <dgm:prSet/>
      <dgm:spPr/>
      <dgm:t>
        <a:bodyPr/>
        <a:lstStyle/>
        <a:p>
          <a:endParaRPr lang="en-US"/>
        </a:p>
      </dgm:t>
    </dgm:pt>
    <dgm:pt modelId="{8C0C3CB6-83D8-994F-842B-B1B244D28993}">
      <dgm:prSet phldrT="[Text]"/>
      <dgm:spPr>
        <a:solidFill>
          <a:srgbClr val="C5E1A5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  <a:latin typeface="Calibri Light" panose="020F0302020204030204"/>
            </a:rPr>
            <a:t>Bias</a:t>
          </a:r>
          <a:endParaRPr lang="en-US" b="1" dirty="0">
            <a:solidFill>
              <a:schemeClr val="tx1"/>
            </a:solidFill>
          </a:endParaRPr>
        </a:p>
      </dgm:t>
    </dgm:pt>
    <dgm:pt modelId="{905B4DF1-2C72-7B4B-A919-64FE3D434107}" type="parTrans" cxnId="{80A32015-5C8E-9647-849D-6DE7440EE777}">
      <dgm:prSet/>
      <dgm:spPr/>
      <dgm:t>
        <a:bodyPr/>
        <a:lstStyle/>
        <a:p>
          <a:endParaRPr lang="en-US"/>
        </a:p>
      </dgm:t>
    </dgm:pt>
    <dgm:pt modelId="{D71B6403-ADBF-1649-AFDF-A4C94370DC44}" type="sibTrans" cxnId="{80A32015-5C8E-9647-849D-6DE7440EE777}">
      <dgm:prSet/>
      <dgm:spPr/>
      <dgm:t>
        <a:bodyPr/>
        <a:lstStyle/>
        <a:p>
          <a:endParaRPr lang="en-US"/>
        </a:p>
      </dgm:t>
    </dgm:pt>
    <dgm:pt modelId="{F6E9474B-D6FE-DE41-8AE5-43F9AF7B22A6}">
      <dgm:prSet phldrT="[Text]"/>
      <dgm:spPr>
        <a:solidFill>
          <a:srgbClr val="E0E0E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Scalability</a:t>
          </a:r>
        </a:p>
      </dgm:t>
    </dgm:pt>
    <dgm:pt modelId="{251B5B07-9F7F-B645-B206-D5CEC64DAFCA}" type="parTrans" cxnId="{DC911117-3E15-3446-83EA-766DDB831F3F}">
      <dgm:prSet/>
      <dgm:spPr/>
      <dgm:t>
        <a:bodyPr/>
        <a:lstStyle/>
        <a:p>
          <a:endParaRPr lang="en-US"/>
        </a:p>
      </dgm:t>
    </dgm:pt>
    <dgm:pt modelId="{7CBDA947-2D6F-EB47-B56D-B5D0425BC180}" type="sibTrans" cxnId="{DC911117-3E15-3446-83EA-766DDB831F3F}">
      <dgm:prSet/>
      <dgm:spPr/>
      <dgm:t>
        <a:bodyPr/>
        <a:lstStyle/>
        <a:p>
          <a:endParaRPr lang="en-US"/>
        </a:p>
      </dgm:t>
    </dgm:pt>
    <dgm:pt modelId="{469DD134-BDD3-5C4C-B7A8-F460F49D8064}">
      <dgm:prSet phldrT="[Text]"/>
      <dgm:spPr>
        <a:solidFill>
          <a:srgbClr val="FFF9C4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Privacy</a:t>
          </a:r>
        </a:p>
      </dgm:t>
    </dgm:pt>
    <dgm:pt modelId="{705E45FC-061F-AE4D-AFBE-598565221471}" type="parTrans" cxnId="{3E893022-C42A-9547-B1A2-B0A9836C3A76}">
      <dgm:prSet/>
      <dgm:spPr/>
      <dgm:t>
        <a:bodyPr/>
        <a:lstStyle/>
        <a:p>
          <a:endParaRPr lang="en-US"/>
        </a:p>
      </dgm:t>
    </dgm:pt>
    <dgm:pt modelId="{9ADCE3CC-CDA2-9D4A-BA04-B1BF7079F1AF}" type="sibTrans" cxnId="{3E893022-C42A-9547-B1A2-B0A9836C3A76}">
      <dgm:prSet/>
      <dgm:spPr/>
      <dgm:t>
        <a:bodyPr/>
        <a:lstStyle/>
        <a:p>
          <a:endParaRPr lang="en-US"/>
        </a:p>
      </dgm:t>
    </dgm:pt>
    <dgm:pt modelId="{5E2FC7E8-7DEF-984C-9617-038A91EF5A42}">
      <dgm:prSet phldrT="[Text]"/>
      <dgm:spPr>
        <a:solidFill>
          <a:srgbClr val="FFCCBC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Security</a:t>
          </a:r>
        </a:p>
      </dgm:t>
    </dgm:pt>
    <dgm:pt modelId="{8F250808-2CE7-534C-BA46-3F6BEA3284EC}" type="parTrans" cxnId="{00D596CF-125D-DA4C-B91D-E1A84DAD6892}">
      <dgm:prSet/>
      <dgm:spPr/>
      <dgm:t>
        <a:bodyPr/>
        <a:lstStyle/>
        <a:p>
          <a:endParaRPr lang="en-US"/>
        </a:p>
      </dgm:t>
    </dgm:pt>
    <dgm:pt modelId="{81720B49-42B7-7F40-967C-A95B2B040BF4}" type="sibTrans" cxnId="{00D596CF-125D-DA4C-B91D-E1A84DAD6892}">
      <dgm:prSet/>
      <dgm:spPr/>
      <dgm:t>
        <a:bodyPr/>
        <a:lstStyle/>
        <a:p>
          <a:endParaRPr lang="en-US"/>
        </a:p>
      </dgm:t>
    </dgm:pt>
    <dgm:pt modelId="{5A301EA8-8BDB-964E-8244-08B9B5ECC642}">
      <dgm:prSet phldrT="[Text]"/>
      <dgm:spPr>
        <a:solidFill>
          <a:srgbClr val="C531A5">
            <a:alpha val="71000"/>
          </a:srgb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Explainability</a:t>
          </a:r>
        </a:p>
      </dgm:t>
    </dgm:pt>
    <dgm:pt modelId="{1223896D-3516-B84B-B072-ED47818E7702}" type="parTrans" cxnId="{3FEF87D2-CAE3-3F47-A540-74742C6ECC5E}">
      <dgm:prSet/>
      <dgm:spPr/>
      <dgm:t>
        <a:bodyPr/>
        <a:lstStyle/>
        <a:p>
          <a:endParaRPr lang="en-US"/>
        </a:p>
      </dgm:t>
    </dgm:pt>
    <dgm:pt modelId="{642E57F1-150E-CC4E-9EB1-02F6BD69DA0E}" type="sibTrans" cxnId="{3FEF87D2-CAE3-3F47-A540-74742C6ECC5E}">
      <dgm:prSet/>
      <dgm:spPr/>
      <dgm:t>
        <a:bodyPr/>
        <a:lstStyle/>
        <a:p>
          <a:endParaRPr lang="en-US"/>
        </a:p>
      </dgm:t>
    </dgm:pt>
    <dgm:pt modelId="{B1672F0D-3CF6-3842-AEDE-150423DE0A0E}">
      <dgm:prSet phldrT="[Text]"/>
      <dgm:spPr>
        <a:solidFill>
          <a:srgbClr val="CFD8DC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Safety</a:t>
          </a:r>
        </a:p>
      </dgm:t>
    </dgm:pt>
    <dgm:pt modelId="{DD6D1A90-EB1D-004C-8ABF-9E10BEE3EC45}" type="parTrans" cxnId="{603797A0-49F2-9F40-BA20-2EC59B1CB06B}">
      <dgm:prSet/>
      <dgm:spPr/>
      <dgm:t>
        <a:bodyPr/>
        <a:lstStyle/>
        <a:p>
          <a:endParaRPr lang="en-US"/>
        </a:p>
      </dgm:t>
    </dgm:pt>
    <dgm:pt modelId="{A36736B7-1CD9-D848-80AD-760FF92B49CD}" type="sibTrans" cxnId="{603797A0-49F2-9F40-BA20-2EC59B1CB06B}">
      <dgm:prSet/>
      <dgm:spPr/>
      <dgm:t>
        <a:bodyPr/>
        <a:lstStyle/>
        <a:p>
          <a:endParaRPr lang="en-US"/>
        </a:p>
      </dgm:t>
    </dgm:pt>
    <dgm:pt modelId="{DB2F18E6-2C0C-D34D-A99A-1688A267E339}">
      <dgm:prSet phldrT="[Text]"/>
      <dgm:spPr>
        <a:solidFill>
          <a:srgbClr val="B3E5FC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Adaptability</a:t>
          </a:r>
        </a:p>
      </dgm:t>
    </dgm:pt>
    <dgm:pt modelId="{ECFB60DD-5E84-5740-BD3C-E7900F7C0ED7}" type="parTrans" cxnId="{127799C5-0011-5245-B382-483C54468D37}">
      <dgm:prSet/>
      <dgm:spPr/>
      <dgm:t>
        <a:bodyPr/>
        <a:lstStyle/>
        <a:p>
          <a:endParaRPr lang="en-US"/>
        </a:p>
      </dgm:t>
    </dgm:pt>
    <dgm:pt modelId="{B47E02C3-8A99-394C-AA37-2A9886EAB41D}" type="sibTrans" cxnId="{127799C5-0011-5245-B382-483C54468D37}">
      <dgm:prSet/>
      <dgm:spPr/>
      <dgm:t>
        <a:bodyPr/>
        <a:lstStyle/>
        <a:p>
          <a:endParaRPr lang="en-US"/>
        </a:p>
      </dgm:t>
    </dgm:pt>
    <dgm:pt modelId="{5E8F0A96-011C-F64D-AB40-6B3B02A06EFA}" type="pres">
      <dgm:prSet presAssocID="{377BF342-54C6-DA4D-A720-D3049EB4D757}" presName="diagram" presStyleCnt="0">
        <dgm:presLayoutVars>
          <dgm:dir/>
          <dgm:resizeHandles val="exact"/>
        </dgm:presLayoutVars>
      </dgm:prSet>
      <dgm:spPr/>
    </dgm:pt>
    <dgm:pt modelId="{B77167F2-210B-0F42-96CC-EEB34C3E79A3}" type="pres">
      <dgm:prSet presAssocID="{23E5C8D6-6802-7C49-BBAD-1CEBF6863A6E}" presName="node" presStyleLbl="node1" presStyleIdx="0" presStyleCnt="11">
        <dgm:presLayoutVars>
          <dgm:bulletEnabled val="1"/>
        </dgm:presLayoutVars>
      </dgm:prSet>
      <dgm:spPr/>
    </dgm:pt>
    <dgm:pt modelId="{485B0343-AFFF-CB41-B000-5547E0D4EFBF}" type="pres">
      <dgm:prSet presAssocID="{62F8EF83-DCB2-354C-82C2-1001688B430A}" presName="sibTrans" presStyleCnt="0"/>
      <dgm:spPr/>
    </dgm:pt>
    <dgm:pt modelId="{18A3521B-7A98-8B4F-A21E-646FA1DC4FD2}" type="pres">
      <dgm:prSet presAssocID="{51D737C5-2277-1D47-88E3-8C1F0750B16D}" presName="node" presStyleLbl="node1" presStyleIdx="1" presStyleCnt="11">
        <dgm:presLayoutVars>
          <dgm:bulletEnabled val="1"/>
        </dgm:presLayoutVars>
      </dgm:prSet>
      <dgm:spPr/>
    </dgm:pt>
    <dgm:pt modelId="{F4853E90-BAB5-6E42-8A7B-8EBE77BE85CB}" type="pres">
      <dgm:prSet presAssocID="{A3161B5D-B6AC-9B4F-A7E7-4FC4C8851069}" presName="sibTrans" presStyleCnt="0"/>
      <dgm:spPr/>
    </dgm:pt>
    <dgm:pt modelId="{1F26BA7E-5741-604F-8847-BF601B67A413}" type="pres">
      <dgm:prSet presAssocID="{87ECDFD1-CD86-9548-A3E5-D61B19565563}" presName="node" presStyleLbl="node1" presStyleIdx="2" presStyleCnt="11">
        <dgm:presLayoutVars>
          <dgm:bulletEnabled val="1"/>
        </dgm:presLayoutVars>
      </dgm:prSet>
      <dgm:spPr/>
    </dgm:pt>
    <dgm:pt modelId="{35AA88C5-3E21-774B-98B0-2B9EC8D4F802}" type="pres">
      <dgm:prSet presAssocID="{BF5600EB-CC8D-FF47-93C8-1F0308D07CBB}" presName="sibTrans" presStyleCnt="0"/>
      <dgm:spPr/>
    </dgm:pt>
    <dgm:pt modelId="{481D6A8F-AEB5-154D-BF63-C3E10154DDB3}" type="pres">
      <dgm:prSet presAssocID="{F6E9474B-D6FE-DE41-8AE5-43F9AF7B22A6}" presName="node" presStyleLbl="node1" presStyleIdx="3" presStyleCnt="11">
        <dgm:presLayoutVars>
          <dgm:bulletEnabled val="1"/>
        </dgm:presLayoutVars>
      </dgm:prSet>
      <dgm:spPr/>
    </dgm:pt>
    <dgm:pt modelId="{A55869DA-5539-8143-8F46-8F8A3CAC26B2}" type="pres">
      <dgm:prSet presAssocID="{7CBDA947-2D6F-EB47-B56D-B5D0425BC180}" presName="sibTrans" presStyleCnt="0"/>
      <dgm:spPr/>
    </dgm:pt>
    <dgm:pt modelId="{EC97440E-24FC-5B4F-9827-83763CEED179}" type="pres">
      <dgm:prSet presAssocID="{56BE06EC-347C-5D4F-9344-9E724EBD243A}" presName="node" presStyleLbl="node1" presStyleIdx="4" presStyleCnt="11">
        <dgm:presLayoutVars>
          <dgm:bulletEnabled val="1"/>
        </dgm:presLayoutVars>
      </dgm:prSet>
      <dgm:spPr/>
    </dgm:pt>
    <dgm:pt modelId="{4F4AEAA6-B639-9443-BA4C-6D7875E0342F}" type="pres">
      <dgm:prSet presAssocID="{110F092A-7904-D845-9E98-6043EDB3F848}" presName="sibTrans" presStyleCnt="0"/>
      <dgm:spPr/>
    </dgm:pt>
    <dgm:pt modelId="{DFA10995-76CA-9D4B-846B-AF069B6663F9}" type="pres">
      <dgm:prSet presAssocID="{469DD134-BDD3-5C4C-B7A8-F460F49D8064}" presName="node" presStyleLbl="node1" presStyleIdx="5" presStyleCnt="11">
        <dgm:presLayoutVars>
          <dgm:bulletEnabled val="1"/>
        </dgm:presLayoutVars>
      </dgm:prSet>
      <dgm:spPr/>
    </dgm:pt>
    <dgm:pt modelId="{CED03E68-0E61-9A46-BC27-49FDB61DECEB}" type="pres">
      <dgm:prSet presAssocID="{9ADCE3CC-CDA2-9D4A-BA04-B1BF7079F1AF}" presName="sibTrans" presStyleCnt="0"/>
      <dgm:spPr/>
    </dgm:pt>
    <dgm:pt modelId="{AF79E978-B9F4-F74A-967B-30BC4E070A4B}" type="pres">
      <dgm:prSet presAssocID="{5E2FC7E8-7DEF-984C-9617-038A91EF5A42}" presName="node" presStyleLbl="node1" presStyleIdx="6" presStyleCnt="11">
        <dgm:presLayoutVars>
          <dgm:bulletEnabled val="1"/>
        </dgm:presLayoutVars>
      </dgm:prSet>
      <dgm:spPr/>
    </dgm:pt>
    <dgm:pt modelId="{66E794E8-840E-1B45-9593-84788F5BF0AD}" type="pres">
      <dgm:prSet presAssocID="{81720B49-42B7-7F40-967C-A95B2B040BF4}" presName="sibTrans" presStyleCnt="0"/>
      <dgm:spPr/>
    </dgm:pt>
    <dgm:pt modelId="{0AF47E3E-0696-E04C-AEB2-5CF6B16CC181}" type="pres">
      <dgm:prSet presAssocID="{5A301EA8-8BDB-964E-8244-08B9B5ECC642}" presName="node" presStyleLbl="node1" presStyleIdx="7" presStyleCnt="11">
        <dgm:presLayoutVars>
          <dgm:bulletEnabled val="1"/>
        </dgm:presLayoutVars>
      </dgm:prSet>
      <dgm:spPr/>
    </dgm:pt>
    <dgm:pt modelId="{96EFA005-1C7C-BB4D-A5C3-0781CBF34602}" type="pres">
      <dgm:prSet presAssocID="{642E57F1-150E-CC4E-9EB1-02F6BD69DA0E}" presName="sibTrans" presStyleCnt="0"/>
      <dgm:spPr/>
    </dgm:pt>
    <dgm:pt modelId="{466B413F-B83D-F24C-A67B-14B495CFFAE0}" type="pres">
      <dgm:prSet presAssocID="{8C0C3CB6-83D8-994F-842B-B1B244D28993}" presName="node" presStyleLbl="node1" presStyleIdx="8" presStyleCnt="11">
        <dgm:presLayoutVars>
          <dgm:bulletEnabled val="1"/>
        </dgm:presLayoutVars>
      </dgm:prSet>
      <dgm:spPr/>
    </dgm:pt>
    <dgm:pt modelId="{51699078-9E0C-0944-84B3-ADF71452ED90}" type="pres">
      <dgm:prSet presAssocID="{D71B6403-ADBF-1649-AFDF-A4C94370DC44}" presName="sibTrans" presStyleCnt="0"/>
      <dgm:spPr/>
    </dgm:pt>
    <dgm:pt modelId="{DFA34997-F289-7141-A029-39824E808DD1}" type="pres">
      <dgm:prSet presAssocID="{B1672F0D-3CF6-3842-AEDE-150423DE0A0E}" presName="node" presStyleLbl="node1" presStyleIdx="9" presStyleCnt="11">
        <dgm:presLayoutVars>
          <dgm:bulletEnabled val="1"/>
        </dgm:presLayoutVars>
      </dgm:prSet>
      <dgm:spPr/>
    </dgm:pt>
    <dgm:pt modelId="{405B3D10-844C-CC4C-A43A-5399A22B57E5}" type="pres">
      <dgm:prSet presAssocID="{A36736B7-1CD9-D848-80AD-760FF92B49CD}" presName="sibTrans" presStyleCnt="0"/>
      <dgm:spPr/>
    </dgm:pt>
    <dgm:pt modelId="{A0E2E37F-C3F4-5D42-B672-7009A180C62A}" type="pres">
      <dgm:prSet presAssocID="{DB2F18E6-2C0C-D34D-A99A-1688A267E339}" presName="node" presStyleLbl="node1" presStyleIdx="10" presStyleCnt="11">
        <dgm:presLayoutVars>
          <dgm:bulletEnabled val="1"/>
        </dgm:presLayoutVars>
      </dgm:prSet>
      <dgm:spPr/>
    </dgm:pt>
  </dgm:ptLst>
  <dgm:cxnLst>
    <dgm:cxn modelId="{F8F8DA09-DFEF-474D-AB91-ED0CF5EB9BB5}" srcId="{377BF342-54C6-DA4D-A720-D3049EB4D757}" destId="{23E5C8D6-6802-7C49-BBAD-1CEBF6863A6E}" srcOrd="0" destOrd="0" parTransId="{B3E0C175-1B0D-3F4A-8BB2-8BDB799BD19D}" sibTransId="{62F8EF83-DCB2-354C-82C2-1001688B430A}"/>
    <dgm:cxn modelId="{80A32015-5C8E-9647-849D-6DE7440EE777}" srcId="{377BF342-54C6-DA4D-A720-D3049EB4D757}" destId="{8C0C3CB6-83D8-994F-842B-B1B244D28993}" srcOrd="8" destOrd="0" parTransId="{905B4DF1-2C72-7B4B-A919-64FE3D434107}" sibTransId="{D71B6403-ADBF-1649-AFDF-A4C94370DC44}"/>
    <dgm:cxn modelId="{DC911117-3E15-3446-83EA-766DDB831F3F}" srcId="{377BF342-54C6-DA4D-A720-D3049EB4D757}" destId="{F6E9474B-D6FE-DE41-8AE5-43F9AF7B22A6}" srcOrd="3" destOrd="0" parTransId="{251B5B07-9F7F-B645-B206-D5CEC64DAFCA}" sibTransId="{7CBDA947-2D6F-EB47-B56D-B5D0425BC180}"/>
    <dgm:cxn modelId="{3E893022-C42A-9547-B1A2-B0A9836C3A76}" srcId="{377BF342-54C6-DA4D-A720-D3049EB4D757}" destId="{469DD134-BDD3-5C4C-B7A8-F460F49D8064}" srcOrd="5" destOrd="0" parTransId="{705E45FC-061F-AE4D-AFBE-598565221471}" sibTransId="{9ADCE3CC-CDA2-9D4A-BA04-B1BF7079F1AF}"/>
    <dgm:cxn modelId="{42124127-C4B2-4F45-9334-186129BDB9F6}" type="presOf" srcId="{87ECDFD1-CD86-9548-A3E5-D61B19565563}" destId="{1F26BA7E-5741-604F-8847-BF601B67A413}" srcOrd="0" destOrd="0" presId="urn:microsoft.com/office/officeart/2005/8/layout/default"/>
    <dgm:cxn modelId="{450F3E37-1C88-0749-9662-58B11FE38048}" type="presOf" srcId="{5E2FC7E8-7DEF-984C-9617-038A91EF5A42}" destId="{AF79E978-B9F4-F74A-967B-30BC4E070A4B}" srcOrd="0" destOrd="0" presId="urn:microsoft.com/office/officeart/2005/8/layout/default"/>
    <dgm:cxn modelId="{4D8AEE40-81DC-E349-8633-6B5FD84315DC}" type="presOf" srcId="{51D737C5-2277-1D47-88E3-8C1F0750B16D}" destId="{18A3521B-7A98-8B4F-A21E-646FA1DC4FD2}" srcOrd="0" destOrd="0" presId="urn:microsoft.com/office/officeart/2005/8/layout/default"/>
    <dgm:cxn modelId="{1364466A-C420-F146-AB0A-6C4B3BC21143}" type="presOf" srcId="{5A301EA8-8BDB-964E-8244-08B9B5ECC642}" destId="{0AF47E3E-0696-E04C-AEB2-5CF6B16CC181}" srcOrd="0" destOrd="0" presId="urn:microsoft.com/office/officeart/2005/8/layout/default"/>
    <dgm:cxn modelId="{E8D45A4A-4687-C54E-AD73-EBE84D8ACA85}" type="presOf" srcId="{DB2F18E6-2C0C-D34D-A99A-1688A267E339}" destId="{A0E2E37F-C3F4-5D42-B672-7009A180C62A}" srcOrd="0" destOrd="0" presId="urn:microsoft.com/office/officeart/2005/8/layout/default"/>
    <dgm:cxn modelId="{4CCA1359-44C0-8B48-B333-58802EB0F60B}" srcId="{377BF342-54C6-DA4D-A720-D3049EB4D757}" destId="{87ECDFD1-CD86-9548-A3E5-D61B19565563}" srcOrd="2" destOrd="0" parTransId="{52A2F2E3-A623-C747-83F2-D5B6E9927059}" sibTransId="{BF5600EB-CC8D-FF47-93C8-1F0308D07CBB}"/>
    <dgm:cxn modelId="{7CD4DF8E-BCF5-DF41-8DD5-1425C384DE78}" type="presOf" srcId="{469DD134-BDD3-5C4C-B7A8-F460F49D8064}" destId="{DFA10995-76CA-9D4B-846B-AF069B6663F9}" srcOrd="0" destOrd="0" presId="urn:microsoft.com/office/officeart/2005/8/layout/default"/>
    <dgm:cxn modelId="{9BEE5591-DBFF-8A4C-9CB6-5DF50C63D772}" type="presOf" srcId="{23E5C8D6-6802-7C49-BBAD-1CEBF6863A6E}" destId="{B77167F2-210B-0F42-96CC-EEB34C3E79A3}" srcOrd="0" destOrd="0" presId="urn:microsoft.com/office/officeart/2005/8/layout/default"/>
    <dgm:cxn modelId="{603797A0-49F2-9F40-BA20-2EC59B1CB06B}" srcId="{377BF342-54C6-DA4D-A720-D3049EB4D757}" destId="{B1672F0D-3CF6-3842-AEDE-150423DE0A0E}" srcOrd="9" destOrd="0" parTransId="{DD6D1A90-EB1D-004C-8ABF-9E10BEE3EC45}" sibTransId="{A36736B7-1CD9-D848-80AD-760FF92B49CD}"/>
    <dgm:cxn modelId="{CCC698BF-7BA2-7D43-9E48-79A24AEFDEFB}" type="presOf" srcId="{8C0C3CB6-83D8-994F-842B-B1B244D28993}" destId="{466B413F-B83D-F24C-A67B-14B495CFFAE0}" srcOrd="0" destOrd="0" presId="urn:microsoft.com/office/officeart/2005/8/layout/default"/>
    <dgm:cxn modelId="{467E10C5-ED29-9840-BA52-C2BD3CC7A74B}" type="presOf" srcId="{B1672F0D-3CF6-3842-AEDE-150423DE0A0E}" destId="{DFA34997-F289-7141-A029-39824E808DD1}" srcOrd="0" destOrd="0" presId="urn:microsoft.com/office/officeart/2005/8/layout/default"/>
    <dgm:cxn modelId="{127799C5-0011-5245-B382-483C54468D37}" srcId="{377BF342-54C6-DA4D-A720-D3049EB4D757}" destId="{DB2F18E6-2C0C-D34D-A99A-1688A267E339}" srcOrd="10" destOrd="0" parTransId="{ECFB60DD-5E84-5740-BD3C-E7900F7C0ED7}" sibTransId="{B47E02C3-8A99-394C-AA37-2A9886EAB41D}"/>
    <dgm:cxn modelId="{00D596CF-125D-DA4C-B91D-E1A84DAD6892}" srcId="{377BF342-54C6-DA4D-A720-D3049EB4D757}" destId="{5E2FC7E8-7DEF-984C-9617-038A91EF5A42}" srcOrd="6" destOrd="0" parTransId="{8F250808-2CE7-534C-BA46-3F6BEA3284EC}" sibTransId="{81720B49-42B7-7F40-967C-A95B2B040BF4}"/>
    <dgm:cxn modelId="{3FEF87D2-CAE3-3F47-A540-74742C6ECC5E}" srcId="{377BF342-54C6-DA4D-A720-D3049EB4D757}" destId="{5A301EA8-8BDB-964E-8244-08B9B5ECC642}" srcOrd="7" destOrd="0" parTransId="{1223896D-3516-B84B-B072-ED47818E7702}" sibTransId="{642E57F1-150E-CC4E-9EB1-02F6BD69DA0E}"/>
    <dgm:cxn modelId="{35247AE3-E0A8-0841-84E5-FF1B4872D1AC}" srcId="{377BF342-54C6-DA4D-A720-D3049EB4D757}" destId="{51D737C5-2277-1D47-88E3-8C1F0750B16D}" srcOrd="1" destOrd="0" parTransId="{5A65F8D1-7362-C044-934A-9CDBFC4FF10B}" sibTransId="{A3161B5D-B6AC-9B4F-A7E7-4FC4C8851069}"/>
    <dgm:cxn modelId="{A8F671E8-9C08-A047-BCA3-B1D37A448FA9}" srcId="{377BF342-54C6-DA4D-A720-D3049EB4D757}" destId="{56BE06EC-347C-5D4F-9344-9E724EBD243A}" srcOrd="4" destOrd="0" parTransId="{B007A210-3F04-F045-BC54-EAABD4F9CF97}" sibTransId="{110F092A-7904-D845-9E98-6043EDB3F848}"/>
    <dgm:cxn modelId="{05EEB5EB-36A6-8846-A32B-43EEF46AF801}" type="presOf" srcId="{377BF342-54C6-DA4D-A720-D3049EB4D757}" destId="{5E8F0A96-011C-F64D-AB40-6B3B02A06EFA}" srcOrd="0" destOrd="0" presId="urn:microsoft.com/office/officeart/2005/8/layout/default"/>
    <dgm:cxn modelId="{7DA687EF-8953-6B49-B2AA-8EFF325AD3D8}" type="presOf" srcId="{56BE06EC-347C-5D4F-9344-9E724EBD243A}" destId="{EC97440E-24FC-5B4F-9827-83763CEED179}" srcOrd="0" destOrd="0" presId="urn:microsoft.com/office/officeart/2005/8/layout/default"/>
    <dgm:cxn modelId="{525F15F0-A129-FB4B-9D25-4F051659F7AF}" type="presOf" srcId="{F6E9474B-D6FE-DE41-8AE5-43F9AF7B22A6}" destId="{481D6A8F-AEB5-154D-BF63-C3E10154DDB3}" srcOrd="0" destOrd="0" presId="urn:microsoft.com/office/officeart/2005/8/layout/default"/>
    <dgm:cxn modelId="{04F84739-9637-4B49-8812-D671AA28CD2C}" type="presParOf" srcId="{5E8F0A96-011C-F64D-AB40-6B3B02A06EFA}" destId="{B77167F2-210B-0F42-96CC-EEB34C3E79A3}" srcOrd="0" destOrd="0" presId="urn:microsoft.com/office/officeart/2005/8/layout/default"/>
    <dgm:cxn modelId="{B8002A1F-72D7-7B49-BF64-1290708B1AEC}" type="presParOf" srcId="{5E8F0A96-011C-F64D-AB40-6B3B02A06EFA}" destId="{485B0343-AFFF-CB41-B000-5547E0D4EFBF}" srcOrd="1" destOrd="0" presId="urn:microsoft.com/office/officeart/2005/8/layout/default"/>
    <dgm:cxn modelId="{F2E50093-B807-F24F-833C-898E91BD4215}" type="presParOf" srcId="{5E8F0A96-011C-F64D-AB40-6B3B02A06EFA}" destId="{18A3521B-7A98-8B4F-A21E-646FA1DC4FD2}" srcOrd="2" destOrd="0" presId="urn:microsoft.com/office/officeart/2005/8/layout/default"/>
    <dgm:cxn modelId="{3A6D490B-42D2-2146-90CF-3776F743879B}" type="presParOf" srcId="{5E8F0A96-011C-F64D-AB40-6B3B02A06EFA}" destId="{F4853E90-BAB5-6E42-8A7B-8EBE77BE85CB}" srcOrd="3" destOrd="0" presId="urn:microsoft.com/office/officeart/2005/8/layout/default"/>
    <dgm:cxn modelId="{2510CCB3-B058-6044-8E87-809803CC24A4}" type="presParOf" srcId="{5E8F0A96-011C-F64D-AB40-6B3B02A06EFA}" destId="{1F26BA7E-5741-604F-8847-BF601B67A413}" srcOrd="4" destOrd="0" presId="urn:microsoft.com/office/officeart/2005/8/layout/default"/>
    <dgm:cxn modelId="{03900B2B-B22A-DB4D-8F22-C4CCB6CDB577}" type="presParOf" srcId="{5E8F0A96-011C-F64D-AB40-6B3B02A06EFA}" destId="{35AA88C5-3E21-774B-98B0-2B9EC8D4F802}" srcOrd="5" destOrd="0" presId="urn:microsoft.com/office/officeart/2005/8/layout/default"/>
    <dgm:cxn modelId="{11E48AE5-23A8-E040-8980-CCDF307A1227}" type="presParOf" srcId="{5E8F0A96-011C-F64D-AB40-6B3B02A06EFA}" destId="{481D6A8F-AEB5-154D-BF63-C3E10154DDB3}" srcOrd="6" destOrd="0" presId="urn:microsoft.com/office/officeart/2005/8/layout/default"/>
    <dgm:cxn modelId="{73049114-DFE5-934F-B537-9D9C48080322}" type="presParOf" srcId="{5E8F0A96-011C-F64D-AB40-6B3B02A06EFA}" destId="{A55869DA-5539-8143-8F46-8F8A3CAC26B2}" srcOrd="7" destOrd="0" presId="urn:microsoft.com/office/officeart/2005/8/layout/default"/>
    <dgm:cxn modelId="{CEB050AE-448E-7948-AF5D-809348BE63A5}" type="presParOf" srcId="{5E8F0A96-011C-F64D-AB40-6B3B02A06EFA}" destId="{EC97440E-24FC-5B4F-9827-83763CEED179}" srcOrd="8" destOrd="0" presId="urn:microsoft.com/office/officeart/2005/8/layout/default"/>
    <dgm:cxn modelId="{3B9CE71C-19BB-F64F-A537-4450BD8E42D2}" type="presParOf" srcId="{5E8F0A96-011C-F64D-AB40-6B3B02A06EFA}" destId="{4F4AEAA6-B639-9443-BA4C-6D7875E0342F}" srcOrd="9" destOrd="0" presId="urn:microsoft.com/office/officeart/2005/8/layout/default"/>
    <dgm:cxn modelId="{613846DB-E2C5-2741-9E89-B7A58BE6992E}" type="presParOf" srcId="{5E8F0A96-011C-F64D-AB40-6B3B02A06EFA}" destId="{DFA10995-76CA-9D4B-846B-AF069B6663F9}" srcOrd="10" destOrd="0" presId="urn:microsoft.com/office/officeart/2005/8/layout/default"/>
    <dgm:cxn modelId="{31C1B1A7-CCAC-2943-A41C-4D2DDA83FA64}" type="presParOf" srcId="{5E8F0A96-011C-F64D-AB40-6B3B02A06EFA}" destId="{CED03E68-0E61-9A46-BC27-49FDB61DECEB}" srcOrd="11" destOrd="0" presId="urn:microsoft.com/office/officeart/2005/8/layout/default"/>
    <dgm:cxn modelId="{4AA9960B-4499-7A44-9355-6D8E8729CF31}" type="presParOf" srcId="{5E8F0A96-011C-F64D-AB40-6B3B02A06EFA}" destId="{AF79E978-B9F4-F74A-967B-30BC4E070A4B}" srcOrd="12" destOrd="0" presId="urn:microsoft.com/office/officeart/2005/8/layout/default"/>
    <dgm:cxn modelId="{7C61DE5F-6CAF-CB49-AFFF-CAF4EBBE2865}" type="presParOf" srcId="{5E8F0A96-011C-F64D-AB40-6B3B02A06EFA}" destId="{66E794E8-840E-1B45-9593-84788F5BF0AD}" srcOrd="13" destOrd="0" presId="urn:microsoft.com/office/officeart/2005/8/layout/default"/>
    <dgm:cxn modelId="{26539C07-A1E2-9345-9C9F-CF9FD3DB80CC}" type="presParOf" srcId="{5E8F0A96-011C-F64D-AB40-6B3B02A06EFA}" destId="{0AF47E3E-0696-E04C-AEB2-5CF6B16CC181}" srcOrd="14" destOrd="0" presId="urn:microsoft.com/office/officeart/2005/8/layout/default"/>
    <dgm:cxn modelId="{5EC63BCF-D2A6-9F4E-9891-C2229B34EEDA}" type="presParOf" srcId="{5E8F0A96-011C-F64D-AB40-6B3B02A06EFA}" destId="{96EFA005-1C7C-BB4D-A5C3-0781CBF34602}" srcOrd="15" destOrd="0" presId="urn:microsoft.com/office/officeart/2005/8/layout/default"/>
    <dgm:cxn modelId="{8579F867-0E67-C24E-9751-2D45811D59C0}" type="presParOf" srcId="{5E8F0A96-011C-F64D-AB40-6B3B02A06EFA}" destId="{466B413F-B83D-F24C-A67B-14B495CFFAE0}" srcOrd="16" destOrd="0" presId="urn:microsoft.com/office/officeart/2005/8/layout/default"/>
    <dgm:cxn modelId="{4EA9192D-4306-994C-9F39-1AD435E8C390}" type="presParOf" srcId="{5E8F0A96-011C-F64D-AB40-6B3B02A06EFA}" destId="{51699078-9E0C-0944-84B3-ADF71452ED90}" srcOrd="17" destOrd="0" presId="urn:microsoft.com/office/officeart/2005/8/layout/default"/>
    <dgm:cxn modelId="{4968FBA5-91BE-2542-8C6B-6698E7588FD6}" type="presParOf" srcId="{5E8F0A96-011C-F64D-AB40-6B3B02A06EFA}" destId="{DFA34997-F289-7141-A029-39824E808DD1}" srcOrd="18" destOrd="0" presId="urn:microsoft.com/office/officeart/2005/8/layout/default"/>
    <dgm:cxn modelId="{F03CC9C0-2ADD-2142-97E0-F0CA1AE3E45C}" type="presParOf" srcId="{5E8F0A96-011C-F64D-AB40-6B3B02A06EFA}" destId="{405B3D10-844C-CC4C-A43A-5399A22B57E5}" srcOrd="19" destOrd="0" presId="urn:microsoft.com/office/officeart/2005/8/layout/default"/>
    <dgm:cxn modelId="{F15138D8-9281-B94E-A5CA-7439C9AB6512}" type="presParOf" srcId="{5E8F0A96-011C-F64D-AB40-6B3B02A06EFA}" destId="{A0E2E37F-C3F4-5D42-B672-7009A180C62A}" srcOrd="20" destOrd="0" presId="urn:microsoft.com/office/officeart/2005/8/layout/default"/>
  </dgm:cxnLst>
  <dgm:bg>
    <a:noFill/>
    <a:effectLst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7167F2-210B-0F42-96CC-EEB34C3E79A3}">
      <dsp:nvSpPr>
        <dsp:cNvPr id="0" name=""/>
        <dsp:cNvSpPr/>
      </dsp:nvSpPr>
      <dsp:spPr>
        <a:xfrm>
          <a:off x="1703" y="408451"/>
          <a:ext cx="1351247" cy="810748"/>
        </a:xfrm>
        <a:prstGeom prst="rect">
          <a:avLst/>
        </a:prstGeom>
        <a:solidFill>
          <a:srgbClr val="80CB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Behavioral Stability</a:t>
          </a:r>
        </a:p>
      </dsp:txBody>
      <dsp:txXfrm>
        <a:off x="1703" y="408451"/>
        <a:ext cx="1351247" cy="810748"/>
      </dsp:txXfrm>
    </dsp:sp>
    <dsp:sp modelId="{18A3521B-7A98-8B4F-A21E-646FA1DC4FD2}">
      <dsp:nvSpPr>
        <dsp:cNvPr id="0" name=""/>
        <dsp:cNvSpPr/>
      </dsp:nvSpPr>
      <dsp:spPr>
        <a:xfrm>
          <a:off x="1488075" y="408451"/>
          <a:ext cx="1351247" cy="810748"/>
        </a:xfrm>
        <a:prstGeom prst="rect">
          <a:avLst/>
        </a:prstGeom>
        <a:solidFill>
          <a:srgbClr val="90A4A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Performance</a:t>
          </a:r>
        </a:p>
      </dsp:txBody>
      <dsp:txXfrm>
        <a:off x="1488075" y="408451"/>
        <a:ext cx="1351247" cy="810748"/>
      </dsp:txXfrm>
    </dsp:sp>
    <dsp:sp modelId="{1F26BA7E-5741-604F-8847-BF601B67A413}">
      <dsp:nvSpPr>
        <dsp:cNvPr id="0" name=""/>
        <dsp:cNvSpPr/>
      </dsp:nvSpPr>
      <dsp:spPr>
        <a:xfrm>
          <a:off x="2974446" y="408451"/>
          <a:ext cx="1351247" cy="810748"/>
        </a:xfrm>
        <a:prstGeom prst="rect">
          <a:avLst/>
        </a:prstGeom>
        <a:solidFill>
          <a:srgbClr val="A5D6A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Maintainability</a:t>
          </a:r>
        </a:p>
      </dsp:txBody>
      <dsp:txXfrm>
        <a:off x="2974446" y="408451"/>
        <a:ext cx="1351247" cy="810748"/>
      </dsp:txXfrm>
    </dsp:sp>
    <dsp:sp modelId="{481D6A8F-AEB5-154D-BF63-C3E10154DDB3}">
      <dsp:nvSpPr>
        <dsp:cNvPr id="0" name=""/>
        <dsp:cNvSpPr/>
      </dsp:nvSpPr>
      <dsp:spPr>
        <a:xfrm>
          <a:off x="4460818" y="408451"/>
          <a:ext cx="1351247" cy="810748"/>
        </a:xfrm>
        <a:prstGeom prst="rect">
          <a:avLst/>
        </a:prstGeom>
        <a:solidFill>
          <a:srgbClr val="E0E0E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Scalability</a:t>
          </a:r>
        </a:p>
      </dsp:txBody>
      <dsp:txXfrm>
        <a:off x="4460818" y="408451"/>
        <a:ext cx="1351247" cy="810748"/>
      </dsp:txXfrm>
    </dsp:sp>
    <dsp:sp modelId="{EC97440E-24FC-5B4F-9827-83763CEED179}">
      <dsp:nvSpPr>
        <dsp:cNvPr id="0" name=""/>
        <dsp:cNvSpPr/>
      </dsp:nvSpPr>
      <dsp:spPr>
        <a:xfrm>
          <a:off x="1703" y="1354324"/>
          <a:ext cx="1351247" cy="810748"/>
        </a:xfrm>
        <a:prstGeom prst="rect">
          <a:avLst/>
        </a:prstGeom>
        <a:solidFill>
          <a:srgbClr val="D1C4E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Robustness</a:t>
          </a:r>
        </a:p>
      </dsp:txBody>
      <dsp:txXfrm>
        <a:off x="1703" y="1354324"/>
        <a:ext cx="1351247" cy="810748"/>
      </dsp:txXfrm>
    </dsp:sp>
    <dsp:sp modelId="{DFA10995-76CA-9D4B-846B-AF069B6663F9}">
      <dsp:nvSpPr>
        <dsp:cNvPr id="0" name=""/>
        <dsp:cNvSpPr/>
      </dsp:nvSpPr>
      <dsp:spPr>
        <a:xfrm>
          <a:off x="1488075" y="1354324"/>
          <a:ext cx="1351247" cy="810748"/>
        </a:xfrm>
        <a:prstGeom prst="rect">
          <a:avLst/>
        </a:prstGeom>
        <a:solidFill>
          <a:srgbClr val="FFF9C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Privacy</a:t>
          </a:r>
        </a:p>
      </dsp:txBody>
      <dsp:txXfrm>
        <a:off x="1488075" y="1354324"/>
        <a:ext cx="1351247" cy="810748"/>
      </dsp:txXfrm>
    </dsp:sp>
    <dsp:sp modelId="{AF79E978-B9F4-F74A-967B-30BC4E070A4B}">
      <dsp:nvSpPr>
        <dsp:cNvPr id="0" name=""/>
        <dsp:cNvSpPr/>
      </dsp:nvSpPr>
      <dsp:spPr>
        <a:xfrm>
          <a:off x="2974446" y="1354324"/>
          <a:ext cx="1351247" cy="810748"/>
        </a:xfrm>
        <a:prstGeom prst="rect">
          <a:avLst/>
        </a:prstGeom>
        <a:solidFill>
          <a:srgbClr val="FFCCB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Security</a:t>
          </a:r>
        </a:p>
      </dsp:txBody>
      <dsp:txXfrm>
        <a:off x="2974446" y="1354324"/>
        <a:ext cx="1351247" cy="810748"/>
      </dsp:txXfrm>
    </dsp:sp>
    <dsp:sp modelId="{0AF47E3E-0696-E04C-AEB2-5CF6B16CC181}">
      <dsp:nvSpPr>
        <dsp:cNvPr id="0" name=""/>
        <dsp:cNvSpPr/>
      </dsp:nvSpPr>
      <dsp:spPr>
        <a:xfrm>
          <a:off x="4460818" y="1354324"/>
          <a:ext cx="1351247" cy="810748"/>
        </a:xfrm>
        <a:prstGeom prst="rect">
          <a:avLst/>
        </a:prstGeom>
        <a:solidFill>
          <a:srgbClr val="C531A5">
            <a:alpha val="71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Explainability</a:t>
          </a:r>
        </a:p>
      </dsp:txBody>
      <dsp:txXfrm>
        <a:off x="4460818" y="1354324"/>
        <a:ext cx="1351247" cy="810748"/>
      </dsp:txXfrm>
    </dsp:sp>
    <dsp:sp modelId="{466B413F-B83D-F24C-A67B-14B495CFFAE0}">
      <dsp:nvSpPr>
        <dsp:cNvPr id="0" name=""/>
        <dsp:cNvSpPr/>
      </dsp:nvSpPr>
      <dsp:spPr>
        <a:xfrm>
          <a:off x="744889" y="2300197"/>
          <a:ext cx="1351247" cy="810748"/>
        </a:xfrm>
        <a:prstGeom prst="rect">
          <a:avLst/>
        </a:prstGeom>
        <a:solidFill>
          <a:srgbClr val="C5E1A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  <a:latin typeface="Calibri Light" panose="020F0302020204030204"/>
            </a:rPr>
            <a:t>Bias</a:t>
          </a:r>
          <a:endParaRPr lang="en-US" sz="1200" b="1" kern="1200" dirty="0">
            <a:solidFill>
              <a:schemeClr val="tx1"/>
            </a:solidFill>
          </a:endParaRPr>
        </a:p>
      </dsp:txBody>
      <dsp:txXfrm>
        <a:off x="744889" y="2300197"/>
        <a:ext cx="1351247" cy="810748"/>
      </dsp:txXfrm>
    </dsp:sp>
    <dsp:sp modelId="{DFA34997-F289-7141-A029-39824E808DD1}">
      <dsp:nvSpPr>
        <dsp:cNvPr id="0" name=""/>
        <dsp:cNvSpPr/>
      </dsp:nvSpPr>
      <dsp:spPr>
        <a:xfrm>
          <a:off x="2231260" y="2300197"/>
          <a:ext cx="1351247" cy="810748"/>
        </a:xfrm>
        <a:prstGeom prst="rect">
          <a:avLst/>
        </a:prstGeom>
        <a:solidFill>
          <a:srgbClr val="CFD8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Safety</a:t>
          </a:r>
        </a:p>
      </dsp:txBody>
      <dsp:txXfrm>
        <a:off x="2231260" y="2300197"/>
        <a:ext cx="1351247" cy="810748"/>
      </dsp:txXfrm>
    </dsp:sp>
    <dsp:sp modelId="{A0E2E37F-C3F4-5D42-B672-7009A180C62A}">
      <dsp:nvSpPr>
        <dsp:cNvPr id="0" name=""/>
        <dsp:cNvSpPr/>
      </dsp:nvSpPr>
      <dsp:spPr>
        <a:xfrm>
          <a:off x="3717632" y="2300197"/>
          <a:ext cx="1351247" cy="810748"/>
        </a:xfrm>
        <a:prstGeom prst="rect">
          <a:avLst/>
        </a:prstGeom>
        <a:solidFill>
          <a:srgbClr val="B3E5F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solidFill>
                <a:schemeClr val="tx1"/>
              </a:solidFill>
            </a:rPr>
            <a:t>Adaptability</a:t>
          </a:r>
        </a:p>
      </dsp:txBody>
      <dsp:txXfrm>
        <a:off x="3717632" y="2300197"/>
        <a:ext cx="1351247" cy="8107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29B2C0-0801-4A8F-A58F-114021DA149A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2AA969-EF90-485D-9C4A-F49388815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0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1B48-C1DD-4B1F-9A51-2938C82F13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785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3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14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5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5DDDC-38EF-452B-5488-D60775134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61E9B6-9EE8-3F45-6AC7-B9382546CB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2504E-B35E-036B-A2A0-DC62F9FEB7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F4DC77-A811-AADA-48E7-C531076943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5110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8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83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EC2F7-18C0-AFC6-CC49-086E4D405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8E200-DF78-B118-C5C3-4E157CA21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831E3D-FAF8-E73D-1C3E-7034F3DE6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02E62-78B9-50C7-6010-F7D32C7F1F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30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45AC7-B524-CBD1-3351-1D8A804EB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AEBE34-947F-D675-7675-F699E5D485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E4C44-775E-F5D9-8502-31FC57DAC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EA0634-7456-978B-34D3-5487BD311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855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72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11B3B-360D-E385-FD10-BDFFE6640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8E1EC-BBEF-01D7-05EB-06E6898CF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9B8862-4600-96B0-B666-2480DAFEC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67C0C-6914-CD3A-1F5A-EAAC54DF71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6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302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DD1B48-C1DD-4B1F-9A51-2938C82F13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80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113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18985-E132-F7B7-B476-3D302A103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246E9C-F0C8-5B0A-B44D-EED845EF30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2104F3-D34B-752E-04D8-33384B238F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3BD14-5B55-7EE0-2652-067326FA1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29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515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49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536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D83948-95D8-E440-CF28-B7A4D0D20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5D1A5E-F56C-48FB-9135-70C905CD8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867109-B1AE-E8F9-39A8-FF2604180D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72B3B6-6EFF-1156-0FCF-94D1BEE650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7353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43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7C05E-269D-BE82-997D-5A6FB3E41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A005F5-0066-569C-5F0F-5B496B4606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D4AED7-CA60-5B5F-71C4-6A59AD53E0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BCF57-3B4B-7ED1-4477-BB05FDA4C0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910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52AF8-F04A-7DCF-F5F2-F92049934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AC765-5DF3-4526-C116-EEA08CA3F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E381FF-B6F9-FBA2-8D9C-C393349CB1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ADED8-9349-4E67-7D8E-0B5AC4CAE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2CC15-D726-9893-9832-AE0156DF1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95BB59-039C-FFEF-41FC-F0BB5DC9F9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829F00-7593-56BC-2CF0-6FCFEEE65F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11FF6-FA8D-A691-058C-8B603B575F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80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388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266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ACBB8-4B75-5366-BF3E-67D838DB0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A717C2-ED12-3525-4A82-0FCCEB7E2C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01208-6A3A-7B7A-2171-591C4DAA4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E4E88-BBD3-DBB9-1374-53A9B1071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300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A850B-7561-E426-9295-380026920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A6662F-BA62-9AD5-EFF3-081D25FE0D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B9EBCC-6D34-F00A-E127-84CCD0BCE8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9EA113-5E8E-D2EB-395A-8A52784FEB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531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94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56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ECAB3A-B217-4F2C-8CAE-12F0F6D2A3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3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038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50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2AA969-EF90-485D-9C4A-F493888152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284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E635B-CFEB-44A4-B187-80871970D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41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24FAE39-0B4E-4E5A-BBA0-73BC3FF20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9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E39-0B4E-4E5A-BBA0-73BC3FF20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6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E39-0B4E-4E5A-BBA0-73BC3FF20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12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E39-0B4E-4E5A-BBA0-73BC3FF20F4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52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24FAE39-0B4E-4E5A-BBA0-73BC3FF20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7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E39-0B4E-4E5A-BBA0-73BC3FF20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26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E39-0B4E-4E5A-BBA0-73BC3FF20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3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E39-0B4E-4E5A-BBA0-73BC3FF20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404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E39-0B4E-4E5A-BBA0-73BC3FF20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876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E39-0B4E-4E5A-BBA0-73BC3FF20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81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FAE39-0B4E-4E5A-BBA0-73BC3FF20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09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3CBB281-5F95-436E-BAEA-6115EE0B27C7}" type="datetimeFigureOut">
              <a:rPr lang="en-US" smtClean="0"/>
              <a:t>1/15/2026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24FAE39-0B4E-4E5A-BBA0-73BC3FF20F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32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11" Type="http://schemas.openxmlformats.org/officeDocument/2006/relationships/image" Target="../media/image320.png"/><Relationship Id="rId5" Type="http://schemas.openxmlformats.org/officeDocument/2006/relationships/image" Target="../media/image260.png"/><Relationship Id="rId10" Type="http://schemas.openxmlformats.org/officeDocument/2006/relationships/image" Target="../media/image310.png"/><Relationship Id="rId4" Type="http://schemas.openxmlformats.org/officeDocument/2006/relationships/image" Target="../media/image221.png"/><Relationship Id="rId9" Type="http://schemas.openxmlformats.org/officeDocument/2006/relationships/image" Target="../media/image3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lab.research.google.com/github/tensorflow/tensor2tensor/blob/master/tensor2tensor/notebooks/hello_t2t.ipynb#scrollTo=OJKU36QAfqOC" TargetMode="Externa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yer22/Transformers/blob/main/LLMPrompting.ipynb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howto/sentiment.html" TargetMode="External"/><Relationship Id="rId2" Type="http://schemas.openxmlformats.org/officeDocument/2006/relationships/hyperlink" Target="https://github.com/mayer22/Transformers/blob/main/BERT_TextClassification.ipynb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yer22/Transformers/blob/main/T5_Summarization.ipynb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oloclub.github.io/transformer-explainer/" TargetMode="External"/><Relationship Id="rId2" Type="http://schemas.openxmlformats.org/officeDocument/2006/relationships/hyperlink" Target="https://jalammar.github.io/illustrated-transform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hyperlink" Target="https://amanvir.com/gpt-2-attention" TargetMode="External"/><Relationship Id="rId4" Type="http://schemas.openxmlformats.org/officeDocument/2006/relationships/hyperlink" Target="https://bbycroft.net/llm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0E454-AC2A-729C-A960-563C3E47A0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>
                <a:solidFill>
                  <a:schemeClr val="dk1"/>
                </a:solidFill>
              </a:rPr>
              <a:t>Transformers:</a:t>
            </a:r>
            <a:br>
              <a:rPr lang="en-US" sz="6600" dirty="0">
                <a:solidFill>
                  <a:schemeClr val="dk1"/>
                </a:solidFill>
              </a:rPr>
            </a:br>
            <a:r>
              <a:rPr lang="en-US" sz="6600" dirty="0">
                <a:solidFill>
                  <a:schemeClr val="dk1"/>
                </a:solidFill>
              </a:rPr>
              <a:t>Under the Hood of LLMs</a:t>
            </a:r>
            <a:endParaRPr lang="en-US" sz="6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6B2AC-FCC3-FB1F-0D32-576EB04100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8051850" cy="1719072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ADS 5535 – Deep Learning &amp; Generative AI</a:t>
            </a:r>
          </a:p>
          <a:p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Brian Mayer</a:t>
            </a:r>
          </a:p>
        </p:txBody>
      </p:sp>
      <p:sp>
        <p:nvSpPr>
          <p:cNvPr id="5" name="Maroon rectangle">
            <a:extLst>
              <a:ext uri="{FF2B5EF4-FFF2-40B4-BE49-F238E27FC236}">
                <a16:creationId xmlns:a16="http://schemas.microsoft.com/office/drawing/2014/main" id="{3F5E158C-4B3D-510C-1F5B-C7CB5F226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49531" y="-6100"/>
            <a:ext cx="3944742" cy="1175143"/>
          </a:xfrm>
          <a:prstGeom prst="rect">
            <a:avLst/>
          </a:prstGeom>
          <a:solidFill>
            <a:schemeClr val="dk1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Virginia Tech Logo" descr="Virginia Tech">
            <a:extLst>
              <a:ext uri="{FF2B5EF4-FFF2-40B4-BE49-F238E27FC236}">
                <a16:creationId xmlns:a16="http://schemas.microsoft.com/office/drawing/2014/main" id="{1801FC76-FD51-16D7-1686-C230F00872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27423" y="257770"/>
            <a:ext cx="2754415" cy="5202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8357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C3D29D-8C38-12E4-6085-9CC4F3C4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497" y="2231762"/>
            <a:ext cx="6396288" cy="425274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08974A-167D-E9B0-1ECB-BEB67938CA61}"/>
              </a:ext>
            </a:extLst>
          </p:cNvPr>
          <p:cNvGrpSpPr/>
          <p:nvPr/>
        </p:nvGrpSpPr>
        <p:grpSpPr>
          <a:xfrm>
            <a:off x="6795076" y="3639126"/>
            <a:ext cx="1421064" cy="964624"/>
            <a:chOff x="6877626" y="3708976"/>
            <a:chExt cx="1108299" cy="752318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0241D5A-7B70-FDD3-ADCF-BAF8E188E93F}"/>
                </a:ext>
              </a:extLst>
            </p:cNvPr>
            <p:cNvSpPr/>
            <p:nvPr/>
          </p:nvSpPr>
          <p:spPr>
            <a:xfrm>
              <a:off x="7482024" y="4060905"/>
              <a:ext cx="224973" cy="224973"/>
            </a:xfrm>
            <a:prstGeom prst="ellipse">
              <a:avLst/>
            </a:prstGeom>
            <a:gradFill flip="none" rotWithShape="1">
              <a:gsLst>
                <a:gs pos="0">
                  <a:srgbClr val="00D7FF">
                    <a:tint val="66000"/>
                    <a:satMod val="160000"/>
                  </a:srgbClr>
                </a:gs>
                <a:gs pos="50000">
                  <a:srgbClr val="00D7FF">
                    <a:tint val="44500"/>
                    <a:satMod val="160000"/>
                  </a:srgbClr>
                </a:gs>
                <a:gs pos="100000">
                  <a:srgbClr val="00D7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3688BCC-4F89-E275-3DD3-394F343FD775}"/>
                </a:ext>
              </a:extLst>
            </p:cNvPr>
            <p:cNvSpPr/>
            <p:nvPr/>
          </p:nvSpPr>
          <p:spPr>
            <a:xfrm>
              <a:off x="7237934" y="3708976"/>
              <a:ext cx="224973" cy="224973"/>
            </a:xfrm>
            <a:prstGeom prst="ellipse">
              <a:avLst/>
            </a:prstGeom>
            <a:gradFill flip="none" rotWithShape="1">
              <a:gsLst>
                <a:gs pos="0">
                  <a:srgbClr val="00D7FF">
                    <a:tint val="66000"/>
                    <a:satMod val="160000"/>
                  </a:srgbClr>
                </a:gs>
                <a:gs pos="50000">
                  <a:srgbClr val="00D7FF">
                    <a:tint val="44500"/>
                    <a:satMod val="160000"/>
                  </a:srgbClr>
                </a:gs>
                <a:gs pos="100000">
                  <a:srgbClr val="00D7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FEB0EF-089D-BE10-C4A1-224F20FA3EBE}"/>
                </a:ext>
              </a:extLst>
            </p:cNvPr>
            <p:cNvSpPr/>
            <p:nvPr/>
          </p:nvSpPr>
          <p:spPr>
            <a:xfrm>
              <a:off x="6901927" y="3804195"/>
              <a:ext cx="224973" cy="224973"/>
            </a:xfrm>
            <a:prstGeom prst="ellipse">
              <a:avLst/>
            </a:prstGeom>
            <a:gradFill flip="none" rotWithShape="1">
              <a:gsLst>
                <a:gs pos="0">
                  <a:srgbClr val="00D7FF">
                    <a:tint val="66000"/>
                    <a:satMod val="160000"/>
                  </a:srgbClr>
                </a:gs>
                <a:gs pos="50000">
                  <a:srgbClr val="00D7FF">
                    <a:tint val="44500"/>
                    <a:satMod val="160000"/>
                  </a:srgbClr>
                </a:gs>
                <a:gs pos="100000">
                  <a:srgbClr val="00D7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07E1EF1-FB16-D9BC-7BC5-7D8E0898AA05}"/>
                </a:ext>
              </a:extLst>
            </p:cNvPr>
            <p:cNvSpPr/>
            <p:nvPr/>
          </p:nvSpPr>
          <p:spPr>
            <a:xfrm>
              <a:off x="6877626" y="3923057"/>
              <a:ext cx="224973" cy="224973"/>
            </a:xfrm>
            <a:prstGeom prst="ellipse">
              <a:avLst/>
            </a:prstGeom>
            <a:gradFill flip="none" rotWithShape="1">
              <a:gsLst>
                <a:gs pos="0">
                  <a:srgbClr val="00D7FF">
                    <a:tint val="66000"/>
                    <a:satMod val="160000"/>
                  </a:srgbClr>
                </a:gs>
                <a:gs pos="50000">
                  <a:srgbClr val="00D7FF">
                    <a:tint val="44500"/>
                    <a:satMod val="160000"/>
                  </a:srgbClr>
                </a:gs>
                <a:gs pos="100000">
                  <a:srgbClr val="00D7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27EC182-AC7F-0A78-DB7F-3726D579D16B}"/>
                </a:ext>
              </a:extLst>
            </p:cNvPr>
            <p:cNvSpPr/>
            <p:nvPr/>
          </p:nvSpPr>
          <p:spPr>
            <a:xfrm>
              <a:off x="6910016" y="4150227"/>
              <a:ext cx="224973" cy="224973"/>
            </a:xfrm>
            <a:prstGeom prst="ellipse">
              <a:avLst/>
            </a:prstGeom>
            <a:gradFill flip="none" rotWithShape="1">
              <a:gsLst>
                <a:gs pos="0">
                  <a:srgbClr val="00D7FF">
                    <a:tint val="66000"/>
                    <a:satMod val="160000"/>
                  </a:srgbClr>
                </a:gs>
                <a:gs pos="50000">
                  <a:srgbClr val="00D7FF">
                    <a:tint val="44500"/>
                    <a:satMod val="160000"/>
                  </a:srgbClr>
                </a:gs>
                <a:gs pos="100000">
                  <a:srgbClr val="00D7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EB2A82D-89F9-EAF4-7ABA-9A144A66FEA9}"/>
                </a:ext>
              </a:extLst>
            </p:cNvPr>
            <p:cNvSpPr/>
            <p:nvPr/>
          </p:nvSpPr>
          <p:spPr>
            <a:xfrm>
              <a:off x="7290097" y="4236321"/>
              <a:ext cx="224973" cy="224973"/>
            </a:xfrm>
            <a:prstGeom prst="ellipse">
              <a:avLst/>
            </a:prstGeom>
            <a:gradFill flip="none" rotWithShape="1">
              <a:gsLst>
                <a:gs pos="0">
                  <a:srgbClr val="00D7FF">
                    <a:tint val="66000"/>
                    <a:satMod val="160000"/>
                  </a:srgbClr>
                </a:gs>
                <a:gs pos="50000">
                  <a:srgbClr val="00D7FF">
                    <a:tint val="44500"/>
                    <a:satMod val="160000"/>
                  </a:srgbClr>
                </a:gs>
                <a:gs pos="100000">
                  <a:srgbClr val="00D7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F2C455-67F5-0549-4777-0A482F86517E}"/>
                </a:ext>
              </a:extLst>
            </p:cNvPr>
            <p:cNvSpPr/>
            <p:nvPr/>
          </p:nvSpPr>
          <p:spPr>
            <a:xfrm>
              <a:off x="7196946" y="4011348"/>
              <a:ext cx="224973" cy="224973"/>
            </a:xfrm>
            <a:prstGeom prst="ellipse">
              <a:avLst/>
            </a:prstGeom>
            <a:gradFill flip="none" rotWithShape="1">
              <a:gsLst>
                <a:gs pos="0">
                  <a:srgbClr val="00D7FF">
                    <a:tint val="66000"/>
                    <a:satMod val="160000"/>
                  </a:srgbClr>
                </a:gs>
                <a:gs pos="50000">
                  <a:srgbClr val="00D7FF">
                    <a:tint val="44500"/>
                    <a:satMod val="160000"/>
                  </a:srgbClr>
                </a:gs>
                <a:gs pos="100000">
                  <a:srgbClr val="00D7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F89B88F-D896-B61E-5C40-AB26D8FF801F}"/>
                </a:ext>
              </a:extLst>
            </p:cNvPr>
            <p:cNvSpPr/>
            <p:nvPr/>
          </p:nvSpPr>
          <p:spPr>
            <a:xfrm>
              <a:off x="7760952" y="3867117"/>
              <a:ext cx="224973" cy="224973"/>
            </a:xfrm>
            <a:prstGeom prst="ellipse">
              <a:avLst/>
            </a:prstGeom>
            <a:gradFill flip="none" rotWithShape="1">
              <a:gsLst>
                <a:gs pos="0">
                  <a:srgbClr val="00D7FF">
                    <a:tint val="66000"/>
                    <a:satMod val="160000"/>
                  </a:srgbClr>
                </a:gs>
                <a:gs pos="50000">
                  <a:srgbClr val="00D7FF">
                    <a:tint val="44500"/>
                    <a:satMod val="160000"/>
                  </a:srgbClr>
                </a:gs>
                <a:gs pos="100000">
                  <a:srgbClr val="00D7FF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1621B2-B70E-4152-73B8-E894074F3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AI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D85F2-D6E9-7E5B-EF21-842D90E03D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897" y="1874923"/>
            <a:ext cx="5663506" cy="4983077"/>
          </a:xfrm>
        </p:spPr>
        <p:txBody>
          <a:bodyPr>
            <a:normAutofit/>
          </a:bodyPr>
          <a:lstStyle/>
          <a:p>
            <a:r>
              <a:rPr lang="en-US" dirty="0"/>
              <a:t>Variational Autoencoders</a:t>
            </a:r>
          </a:p>
          <a:p>
            <a:pPr lvl="1"/>
            <a:r>
              <a:rPr lang="en-US" u="sng" dirty="0"/>
              <a:t>Encode</a:t>
            </a:r>
            <a:r>
              <a:rPr lang="en-US" dirty="0"/>
              <a:t> (or compress) a huge amount of unstructured, unlabeled training data (distributions) into a smaller set of parameters</a:t>
            </a:r>
          </a:p>
          <a:p>
            <a:pPr lvl="2"/>
            <a:r>
              <a:rPr lang="en-US" dirty="0"/>
              <a:t>Embeddings (w/ many layers decreasing in size)</a:t>
            </a:r>
          </a:p>
          <a:p>
            <a:pPr lvl="2"/>
            <a:r>
              <a:rPr lang="en-US" dirty="0"/>
              <a:t>Latent space (Semantic space)</a:t>
            </a:r>
          </a:p>
          <a:p>
            <a:pPr lvl="1"/>
            <a:r>
              <a:rPr lang="en-US" u="sng" dirty="0"/>
              <a:t>Decode</a:t>
            </a:r>
            <a:r>
              <a:rPr lang="en-US" dirty="0"/>
              <a:t> those parameters to reconstruct the content or create new content</a:t>
            </a:r>
          </a:p>
          <a:p>
            <a:pPr lvl="2"/>
            <a:r>
              <a:rPr lang="en-US" dirty="0"/>
              <a:t>NN layers increasing in size</a:t>
            </a:r>
          </a:p>
          <a:p>
            <a:r>
              <a:rPr lang="en-US" dirty="0"/>
              <a:t>For example, decode “random” samples from our visualization of word embeddings (i.e., latent space)?</a:t>
            </a:r>
          </a:p>
          <a:p>
            <a:r>
              <a:rPr lang="en-US" dirty="0"/>
              <a:t>Those “locations” (vector values) hold “meaning”</a:t>
            </a:r>
          </a:p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A8C1766-EA85-FD39-AD52-423D4338199A}"/>
              </a:ext>
            </a:extLst>
          </p:cNvPr>
          <p:cNvSpPr/>
          <p:nvPr/>
        </p:nvSpPr>
        <p:spPr>
          <a:xfrm>
            <a:off x="6952858" y="3712443"/>
            <a:ext cx="183916" cy="183916"/>
          </a:xfrm>
          <a:prstGeom prst="ellipse">
            <a:avLst/>
          </a:prstGeom>
          <a:solidFill>
            <a:srgbClr val="861F4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EF8E55-697C-6E8E-BD22-20EB893853CB}"/>
              </a:ext>
            </a:extLst>
          </p:cNvPr>
          <p:cNvSpPr txBox="1"/>
          <p:nvPr/>
        </p:nvSpPr>
        <p:spPr>
          <a:xfrm>
            <a:off x="6824545" y="3211554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861F41"/>
                </a:solidFill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2BBBC7-1D44-621B-2886-4AEDD2545F17}"/>
              </a:ext>
            </a:extLst>
          </p:cNvPr>
          <p:cNvSpPr txBox="1"/>
          <p:nvPr/>
        </p:nvSpPr>
        <p:spPr>
          <a:xfrm>
            <a:off x="7610501" y="3656685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861F41"/>
                </a:solidFill>
              </a:rPr>
              <a:t>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C99CB7-49F3-96E9-AF6B-F91F5B17AFA0}"/>
              </a:ext>
            </a:extLst>
          </p:cNvPr>
          <p:cNvSpPr/>
          <p:nvPr/>
        </p:nvSpPr>
        <p:spPr>
          <a:xfrm>
            <a:off x="7533152" y="4149502"/>
            <a:ext cx="183916" cy="183916"/>
          </a:xfrm>
          <a:prstGeom prst="ellipse">
            <a:avLst/>
          </a:prstGeom>
          <a:solidFill>
            <a:srgbClr val="861F41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19322C-0680-1312-C83C-9F98F3E0C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4287" y="114716"/>
            <a:ext cx="5152103" cy="21170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AE862A-34E4-AF46-4A1D-7D67DF714D5F}"/>
              </a:ext>
            </a:extLst>
          </p:cNvPr>
          <p:cNvSpPr/>
          <p:nvPr/>
        </p:nvSpPr>
        <p:spPr>
          <a:xfrm>
            <a:off x="9676146" y="114716"/>
            <a:ext cx="2330245" cy="2117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C9DECC4-8A17-8AEC-8B5D-6603D83F8840}"/>
              </a:ext>
            </a:extLst>
          </p:cNvPr>
          <p:cNvSpPr/>
          <p:nvPr/>
        </p:nvSpPr>
        <p:spPr>
          <a:xfrm>
            <a:off x="7244573" y="3612081"/>
            <a:ext cx="628181" cy="277430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CD1BB1BD-D902-CF68-EA9B-A752868C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7E6D6814-5C4D-414D-ACAE-ED9CD36E96CE}" type="slidenum">
              <a:rPr lang="en-US" smtClean="0"/>
              <a:t>10</a:t>
            </a:fld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3AA807-C424-8C64-1AE7-76BFD665EA79}"/>
              </a:ext>
            </a:extLst>
          </p:cNvPr>
          <p:cNvSpPr txBox="1"/>
          <p:nvPr/>
        </p:nvSpPr>
        <p:spPr>
          <a:xfrm>
            <a:off x="434686" y="6224513"/>
            <a:ext cx="56635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Can work on any data, not just words</a:t>
            </a:r>
          </a:p>
        </p:txBody>
      </p:sp>
    </p:spTree>
    <p:extLst>
      <p:ext uri="{BB962C8B-B14F-4D97-AF65-F5344CB8AC3E}">
        <p14:creationId xmlns:p14="http://schemas.microsoft.com/office/powerpoint/2010/main" val="140421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  <p:bldP spid="7" grpId="0"/>
      <p:bldP spid="8" grpId="0" animBg="1"/>
      <p:bldP spid="10" grpId="0" animBg="1"/>
      <p:bldP spid="11" grpId="0" animBg="1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FC1D-6446-3D6D-D5CC-63590A3FE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Supporting Theory (LLM Development)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CF743D-DBC0-FFF2-6669-F22212E0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6" y="1784196"/>
            <a:ext cx="9791441" cy="3904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u="sng" dirty="0"/>
              <a:t>Large Language Models (LLMs)</a:t>
            </a:r>
            <a:r>
              <a:rPr lang="en-US" sz="3200" dirty="0"/>
              <a:t> evolved from:</a:t>
            </a:r>
          </a:p>
          <a:p>
            <a:pPr>
              <a:buSzPct val="100000"/>
            </a:pPr>
            <a:r>
              <a:rPr lang="en-US" sz="3200" dirty="0"/>
              <a:t>Embeddings (e.g., word2vec)</a:t>
            </a:r>
          </a:p>
          <a:p>
            <a:pPr>
              <a:buSzPct val="100000"/>
            </a:pPr>
            <a:r>
              <a:rPr lang="en-US" sz="3200" dirty="0"/>
              <a:t>Generative AI</a:t>
            </a:r>
            <a:r>
              <a:rPr lang="en-US" sz="3200" baseline="30000" dirty="0"/>
              <a:t>1,2,3</a:t>
            </a:r>
          </a:p>
          <a:p>
            <a:pPr lvl="1">
              <a:buSzPct val="100000"/>
            </a:pPr>
            <a:r>
              <a:rPr lang="en-US" sz="3000" dirty="0"/>
              <a:t>RNNs/LSTMs/Variational Autoencoders</a:t>
            </a:r>
          </a:p>
          <a:p>
            <a:pPr>
              <a:buSzPct val="100000"/>
            </a:pPr>
            <a:r>
              <a:rPr lang="en-US" sz="3200" dirty="0"/>
              <a:t>E</a:t>
            </a:r>
            <a:r>
              <a:rPr lang="en-US" sz="3200" u="sng" dirty="0"/>
              <a:t>LM</a:t>
            </a:r>
            <a:r>
              <a:rPr lang="en-US" sz="3200" dirty="0"/>
              <a:t>O</a:t>
            </a:r>
            <a:r>
              <a:rPr lang="en-US" sz="3200" baseline="30000" dirty="0"/>
              <a:t>4</a:t>
            </a:r>
            <a:r>
              <a:rPr lang="en-US" sz="3200" dirty="0"/>
              <a:t>: dynamic word embeddings</a:t>
            </a:r>
          </a:p>
          <a:p>
            <a:pPr>
              <a:buSzPct val="100000"/>
            </a:pPr>
            <a:r>
              <a:rPr lang="en-US" sz="2800" dirty="0"/>
              <a:t>Transformer Architecture w/Gen AI</a:t>
            </a:r>
            <a:r>
              <a:rPr lang="en-US" sz="2800" baseline="30000" dirty="0"/>
              <a:t>5,6</a:t>
            </a:r>
          </a:p>
          <a:p>
            <a:pPr lvl="1">
              <a:buSzPct val="100000"/>
            </a:pPr>
            <a:r>
              <a:rPr lang="en-US" sz="2400" dirty="0"/>
              <a:t>Embeddings change based on context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048C99-0B33-CF0E-AAEB-E3DE888CF2F8}"/>
              </a:ext>
            </a:extLst>
          </p:cNvPr>
          <p:cNvSpPr txBox="1"/>
          <p:nvPr/>
        </p:nvSpPr>
        <p:spPr>
          <a:xfrm>
            <a:off x="892060" y="5688449"/>
            <a:ext cx="1040787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222222"/>
                </a:solidFill>
              </a:rPr>
              <a:t>Cho, </a:t>
            </a:r>
            <a:r>
              <a:rPr lang="en-US" sz="1000" dirty="0" err="1">
                <a:solidFill>
                  <a:srgbClr val="222222"/>
                </a:solidFill>
              </a:rPr>
              <a:t>Kyunghyun</a:t>
            </a:r>
            <a:r>
              <a:rPr lang="en-US" sz="1000" dirty="0">
                <a:solidFill>
                  <a:srgbClr val="222222"/>
                </a:solidFill>
              </a:rPr>
              <a:t>, et al. "Learning phrase representations using RNN encoder-decoder for statistical machine translation." </a:t>
            </a:r>
            <a:r>
              <a:rPr lang="en-US" sz="1000" dirty="0" err="1">
                <a:solidFill>
                  <a:srgbClr val="222222"/>
                </a:solidFill>
              </a:rPr>
              <a:t>arXiv</a:t>
            </a:r>
            <a:r>
              <a:rPr lang="en-US" sz="1000" dirty="0">
                <a:solidFill>
                  <a:srgbClr val="222222"/>
                </a:solidFill>
              </a:rPr>
              <a:t> preprint arXiv:1406.1078 (2014).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>
                <a:solidFill>
                  <a:srgbClr val="222222"/>
                </a:solidFill>
              </a:rPr>
              <a:t>Sutskever</a:t>
            </a:r>
            <a:r>
              <a:rPr lang="en-US" sz="1000" dirty="0">
                <a:solidFill>
                  <a:srgbClr val="222222"/>
                </a:solidFill>
              </a:rPr>
              <a:t>, I., </a:t>
            </a:r>
            <a:r>
              <a:rPr lang="en-US" sz="1000" dirty="0" err="1">
                <a:solidFill>
                  <a:srgbClr val="222222"/>
                </a:solidFill>
              </a:rPr>
              <a:t>Vinyals</a:t>
            </a:r>
            <a:r>
              <a:rPr lang="en-US" sz="1000" dirty="0">
                <a:solidFill>
                  <a:srgbClr val="222222"/>
                </a:solidFill>
              </a:rPr>
              <a:t>, O., &amp; Le, Q. V. (2014). Sequence to sequence learning with neural networks. Advances in neural information processing systems, 27.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solidFill>
                  <a:srgbClr val="222222"/>
                </a:solidFill>
              </a:rPr>
              <a:t>Kingma, D. P., &amp; Welling, M. (2013). Auto-encoding variational bayes. </a:t>
            </a:r>
            <a:r>
              <a:rPr lang="en-US" sz="1000" dirty="0" err="1">
                <a:solidFill>
                  <a:srgbClr val="222222"/>
                </a:solidFill>
              </a:rPr>
              <a:t>arXiv</a:t>
            </a:r>
            <a:r>
              <a:rPr lang="en-US" sz="1000" dirty="0">
                <a:solidFill>
                  <a:srgbClr val="222222"/>
                </a:solidFill>
              </a:rPr>
              <a:t> preprint arXiv:1312.6114.</a:t>
            </a:r>
            <a:endParaRPr lang="en-US" sz="1000" b="0" i="0" dirty="0">
              <a:solidFill>
                <a:srgbClr val="222222"/>
              </a:solidFill>
              <a:effectLst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b="0" i="0" dirty="0">
                <a:solidFill>
                  <a:srgbClr val="222222"/>
                </a:solidFill>
                <a:effectLst/>
              </a:rPr>
              <a:t>Neumann, M. P. M., et al. "Deep contextualized word representations." </a:t>
            </a:r>
            <a:r>
              <a:rPr lang="en-US" sz="10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1000" b="0" i="1" dirty="0">
                <a:solidFill>
                  <a:srgbClr val="222222"/>
                </a:solidFill>
                <a:effectLst/>
              </a:rPr>
              <a:t> preprint arXiv:1802.05365</a:t>
            </a:r>
            <a:r>
              <a:rPr lang="en-US" sz="1000" b="0" i="0" dirty="0">
                <a:solidFill>
                  <a:srgbClr val="222222"/>
                </a:solidFill>
                <a:effectLst/>
              </a:rPr>
              <a:t> (2018).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b="0" i="0" dirty="0">
                <a:solidFill>
                  <a:srgbClr val="222222"/>
                </a:solidFill>
                <a:effectLst/>
              </a:rPr>
              <a:t>Devlin, Jacob. "Bert: Pre-training of deep bidirectional transformers for language understanding." </a:t>
            </a:r>
            <a:r>
              <a:rPr lang="en-US" sz="1000" b="0" i="1" dirty="0" err="1">
                <a:solidFill>
                  <a:srgbClr val="222222"/>
                </a:solidFill>
                <a:effectLst/>
              </a:rPr>
              <a:t>arXiv</a:t>
            </a:r>
            <a:r>
              <a:rPr lang="en-US" sz="1000" b="0" i="1" dirty="0">
                <a:solidFill>
                  <a:srgbClr val="222222"/>
                </a:solidFill>
                <a:effectLst/>
              </a:rPr>
              <a:t> preprint arXiv:1810.04805</a:t>
            </a:r>
            <a:r>
              <a:rPr lang="en-US" sz="1000" b="0" i="0" dirty="0">
                <a:solidFill>
                  <a:srgbClr val="222222"/>
                </a:solidFill>
                <a:effectLst/>
              </a:rPr>
              <a:t> (2018).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b="0" i="0" dirty="0">
                <a:solidFill>
                  <a:srgbClr val="222222"/>
                </a:solidFill>
                <a:effectLst/>
              </a:rPr>
              <a:t>Vaswani, A. "Attention is all you need." </a:t>
            </a:r>
            <a:r>
              <a:rPr lang="en-US" sz="1000" b="0" i="1" dirty="0">
                <a:solidFill>
                  <a:srgbClr val="222222"/>
                </a:solidFill>
                <a:effectLst/>
              </a:rPr>
              <a:t>Advances in Neural Information Processing Systems</a:t>
            </a:r>
            <a:r>
              <a:rPr lang="en-US" sz="1000" b="0" i="0" dirty="0">
                <a:solidFill>
                  <a:srgbClr val="222222"/>
                </a:solidFill>
                <a:effectLst/>
              </a:rPr>
              <a:t> (2017).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Radford, Alec, et al. "Improving language understanding by generative pre-training." (2018): 3.</a:t>
            </a: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0E265E15-A2C0-AFB6-0917-826BDBD44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7E6D6814-5C4D-414D-ACAE-ED9CD36E96CE}" type="slidenum">
              <a:rPr lang="en-US" smtClean="0"/>
              <a:t>11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BA6027-44B4-CE5B-6FFE-832DA9EF7C18}"/>
              </a:ext>
            </a:extLst>
          </p:cNvPr>
          <p:cNvSpPr txBox="1"/>
          <p:nvPr/>
        </p:nvSpPr>
        <p:spPr>
          <a:xfrm>
            <a:off x="9980268" y="3530712"/>
            <a:ext cx="14995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GPT1</a:t>
            </a:r>
            <a:r>
              <a:rPr lang="en-US" sz="2800" baseline="30000" dirty="0"/>
              <a:t>7</a:t>
            </a:r>
          </a:p>
          <a:p>
            <a:r>
              <a:rPr lang="en-US" dirty="0"/>
              <a:t>Generative</a:t>
            </a:r>
          </a:p>
          <a:p>
            <a:r>
              <a:rPr lang="en-US" dirty="0"/>
              <a:t>Pre-Trained</a:t>
            </a:r>
          </a:p>
          <a:p>
            <a:r>
              <a:rPr lang="en-US" dirty="0"/>
              <a:t>Transformer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11CEE360-3C56-82DC-0720-F273E9FFF7EC}"/>
              </a:ext>
            </a:extLst>
          </p:cNvPr>
          <p:cNvSpPr/>
          <p:nvPr/>
        </p:nvSpPr>
        <p:spPr>
          <a:xfrm>
            <a:off x="8709977" y="3811953"/>
            <a:ext cx="1148576" cy="791737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ACBBF80-C03A-DCB2-DD42-6A3E117E885C}"/>
              </a:ext>
            </a:extLst>
          </p:cNvPr>
          <p:cNvSpPr/>
          <p:nvPr/>
        </p:nvSpPr>
        <p:spPr>
          <a:xfrm>
            <a:off x="981303" y="4603690"/>
            <a:ext cx="6746491" cy="893861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2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20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EC90C-1301-62F4-A61B-EC5F390779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Attention &amp; 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E8FCD-4FD1-9A2B-7DC6-406709F09E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Vaswani, Ashish, et al. "</a:t>
            </a:r>
            <a:r>
              <a:rPr lang="en-US" sz="2400" b="1" dirty="0">
                <a:solidFill>
                  <a:schemeClr val="accent2"/>
                </a:solidFill>
              </a:rPr>
              <a:t>Attention is all you need</a:t>
            </a:r>
            <a:r>
              <a:rPr lang="en-US" sz="2400" dirty="0"/>
              <a:t>." Advances in neural information processing systems 30 (2017).</a:t>
            </a:r>
          </a:p>
        </p:txBody>
      </p:sp>
    </p:spTree>
    <p:extLst>
      <p:ext uri="{BB962C8B-B14F-4D97-AF65-F5344CB8AC3E}">
        <p14:creationId xmlns:p14="http://schemas.microsoft.com/office/powerpoint/2010/main" val="3376444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1CF3C-8C50-BD2A-39AB-E7FBC705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Source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96817E-AD8C-A613-A0C2-EC3CAFAA2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3975"/>
            <a:ext cx="6108075" cy="37269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340195-35E4-2B97-DF37-198FF37B8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075" y="2244517"/>
            <a:ext cx="5948950" cy="3425878"/>
          </a:xfrm>
          <a:prstGeom prst="rect">
            <a:avLst/>
          </a:prstGeom>
        </p:spPr>
      </p:pic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E243143C-EE46-92FA-C318-22F212A89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7E6D6814-5C4D-414D-ACAE-ED9CD36E96C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4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68F16D-0376-3EEC-FAD5-F4B1C6210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247F9D-422A-1AF0-4F26-E8BDB3587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537" y="1789224"/>
            <a:ext cx="3861637" cy="4238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1AC7BB-B319-0BA7-D82F-74C0FA5B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With 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6E050-AAE8-FDE8-0305-43F2455A9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9133518" cy="448524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Use a concept called </a:t>
            </a:r>
            <a:r>
              <a:rPr lang="en-US" u="sng" dirty="0"/>
              <a:t>self-attention</a:t>
            </a:r>
            <a:r>
              <a:rPr lang="en-US" dirty="0"/>
              <a:t> mechanism and </a:t>
            </a:r>
            <a:r>
              <a:rPr lang="en-US" u="sng" dirty="0"/>
              <a:t>multi-head attention</a:t>
            </a:r>
            <a:r>
              <a:rPr lang="en-US" dirty="0"/>
              <a:t> technique to determine and focus on what’s most important about data within a sequence. </a:t>
            </a:r>
          </a:p>
          <a:p>
            <a:r>
              <a:rPr lang="en-US" dirty="0"/>
              <a:t>Capture the </a:t>
            </a:r>
            <a:r>
              <a:rPr lang="en-US" b="1" dirty="0"/>
              <a:t>context</a:t>
            </a:r>
            <a:r>
              <a:rPr lang="en-US" dirty="0"/>
              <a:t> of a word:</a:t>
            </a:r>
          </a:p>
          <a:p>
            <a:pPr lvl="1"/>
            <a:r>
              <a:rPr lang="en-US" u="sng" dirty="0"/>
              <a:t>Examine an entire sequence simultaneously</a:t>
            </a:r>
            <a:r>
              <a:rPr lang="en-US" dirty="0"/>
              <a:t>, e.g.,</a:t>
            </a:r>
          </a:p>
          <a:p>
            <a:pPr lvl="2"/>
            <a:r>
              <a:rPr lang="en-US" dirty="0"/>
              <a:t>Words in different parts of a document</a:t>
            </a:r>
          </a:p>
          <a:p>
            <a:pPr lvl="2"/>
            <a:r>
              <a:rPr lang="en-US" dirty="0"/>
              <a:t>Frames at the beginning and end of a video</a:t>
            </a:r>
          </a:p>
          <a:p>
            <a:pPr lvl="1"/>
            <a:r>
              <a:rPr lang="en-US" dirty="0"/>
              <a:t>Decide how and when to focus on specific time steps of that                       sequence</a:t>
            </a:r>
          </a:p>
          <a:p>
            <a:pPr lvl="1"/>
            <a:r>
              <a:rPr lang="en-US" dirty="0"/>
              <a:t>Encode what they learn from training data into embeddings</a:t>
            </a:r>
          </a:p>
          <a:p>
            <a:pPr lvl="1"/>
            <a:r>
              <a:rPr lang="en-US" dirty="0"/>
              <a:t>Allow for </a:t>
            </a:r>
            <a:r>
              <a:rPr lang="en-US" i="1" dirty="0"/>
              <a:t>computational</a:t>
            </a:r>
            <a:r>
              <a:rPr lang="en-US" dirty="0"/>
              <a:t> </a:t>
            </a:r>
            <a:r>
              <a:rPr lang="en-US" i="1" dirty="0"/>
              <a:t>parallelization</a:t>
            </a:r>
          </a:p>
          <a:p>
            <a:r>
              <a:rPr lang="en-US" dirty="0"/>
              <a:t>In contrast, RNNs process data in a </a:t>
            </a:r>
            <a:r>
              <a:rPr lang="en-US" i="1" dirty="0"/>
              <a:t>serialized</a:t>
            </a:r>
            <a:r>
              <a:rPr lang="en-US" dirty="0"/>
              <a:t> manner</a:t>
            </a:r>
          </a:p>
          <a:p>
            <a:pPr lvl="1"/>
            <a:r>
              <a:rPr lang="en-US" dirty="0"/>
              <a:t>One at a time, in a specific order</a:t>
            </a:r>
          </a:p>
          <a:p>
            <a:pPr lvl="1"/>
            <a:r>
              <a:rPr lang="en-US" dirty="0"/>
              <a:t>Hinders ability to capture long-range dependencies</a:t>
            </a:r>
          </a:p>
          <a:p>
            <a:pPr lvl="2"/>
            <a:r>
              <a:rPr lang="en-US" dirty="0"/>
              <a:t>LSTMs help</a:t>
            </a:r>
          </a:p>
          <a:p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E31995A-FDF0-2473-A9CC-72F76DCEA4F5}"/>
              </a:ext>
            </a:extLst>
          </p:cNvPr>
          <p:cNvSpPr/>
          <p:nvPr/>
        </p:nvSpPr>
        <p:spPr>
          <a:xfrm>
            <a:off x="8865221" y="4619063"/>
            <a:ext cx="2531326" cy="867341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77EB5D-52AA-A6F7-5085-7B29663895AB}"/>
              </a:ext>
            </a:extLst>
          </p:cNvPr>
          <p:cNvSpPr/>
          <p:nvPr/>
        </p:nvSpPr>
        <p:spPr>
          <a:xfrm>
            <a:off x="8140390" y="3498235"/>
            <a:ext cx="836342" cy="31223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AEC9C5-6CCA-E41D-9F9D-D82547A24472}"/>
              </a:ext>
            </a:extLst>
          </p:cNvPr>
          <p:cNvSpPr/>
          <p:nvPr/>
        </p:nvSpPr>
        <p:spPr>
          <a:xfrm>
            <a:off x="11311128" y="2647232"/>
            <a:ext cx="834589" cy="31223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FD46D7B-F8E3-4A37-609C-1B7CA756F9E0}"/>
              </a:ext>
            </a:extLst>
          </p:cNvPr>
          <p:cNvSpPr/>
          <p:nvPr/>
        </p:nvSpPr>
        <p:spPr>
          <a:xfrm>
            <a:off x="10297088" y="1723692"/>
            <a:ext cx="834589" cy="31223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E9B50EB-9694-02A5-1C7C-D08823958E06}"/>
              </a:ext>
            </a:extLst>
          </p:cNvPr>
          <p:cNvSpPr/>
          <p:nvPr/>
        </p:nvSpPr>
        <p:spPr>
          <a:xfrm>
            <a:off x="9138269" y="5535210"/>
            <a:ext cx="1989980" cy="31223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4C9B2F-2487-78DF-59E8-DA1E5404F8CB}"/>
              </a:ext>
            </a:extLst>
          </p:cNvPr>
          <p:cNvSpPr txBox="1"/>
          <p:nvPr/>
        </p:nvSpPr>
        <p:spPr>
          <a:xfrm>
            <a:off x="8388517" y="5959882"/>
            <a:ext cx="3817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https://www.datacamp.com/tutorial/how-transformers-work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75CEB43D-42D4-DB6B-EA15-98A5A828E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7E6D6814-5C4D-414D-ACAE-ED9CD36E96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51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D9360C-D026-E478-8803-C6E4EC27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537" y="1789224"/>
            <a:ext cx="3861637" cy="4238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29622C-4B4B-6182-CAFA-F1CC62076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Transformer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D420E-630B-F10C-18D1-D385E4148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  <a:noFill/>
        </p:spPr>
        <p:txBody>
          <a:bodyPr>
            <a:noAutofit/>
          </a:bodyPr>
          <a:lstStyle/>
          <a:p>
            <a:r>
              <a:rPr lang="en-US" sz="2400" dirty="0"/>
              <a:t>Ingest data</a:t>
            </a:r>
          </a:p>
          <a:p>
            <a:r>
              <a:rPr lang="en-US" sz="2400" dirty="0"/>
              <a:t>Tokenize data (break into small pieces, e.g., words)</a:t>
            </a:r>
          </a:p>
          <a:p>
            <a:r>
              <a:rPr lang="en-US" sz="2400" dirty="0"/>
              <a:t>Convert each token into a vector embedding</a:t>
            </a:r>
          </a:p>
          <a:p>
            <a:r>
              <a:rPr lang="en-US" sz="2400" dirty="0"/>
              <a:t>Add positional values to a token’s embedding</a:t>
            </a:r>
          </a:p>
          <a:p>
            <a:pPr lvl="1"/>
            <a:r>
              <a:rPr lang="en-US" sz="2000" dirty="0"/>
              <a:t>Remember transformers are not serialized</a:t>
            </a:r>
          </a:p>
          <a:p>
            <a:r>
              <a:rPr lang="en-US" sz="2400" dirty="0"/>
              <a:t>Transformer Blocks </a:t>
            </a:r>
          </a:p>
          <a:p>
            <a:pPr lvl="1"/>
            <a:r>
              <a:rPr lang="en-US" sz="2000" dirty="0"/>
              <a:t>Attention </a:t>
            </a:r>
          </a:p>
          <a:p>
            <a:pPr lvl="1"/>
            <a:r>
              <a:rPr lang="en-US" sz="2000" dirty="0"/>
              <a:t>Feed-forward NN</a:t>
            </a:r>
          </a:p>
          <a:p>
            <a:r>
              <a:rPr lang="en-US" sz="2400" dirty="0" err="1"/>
              <a:t>Softmax</a:t>
            </a:r>
            <a:r>
              <a:rPr lang="en-US" sz="2400" dirty="0"/>
              <a:t> and Output</a:t>
            </a:r>
          </a:p>
          <a:p>
            <a:pPr lvl="1"/>
            <a:r>
              <a:rPr lang="en-US" sz="2000" dirty="0"/>
              <a:t>Outputs only the next token (iteratively)</a:t>
            </a:r>
          </a:p>
          <a:p>
            <a:endParaRPr lang="en-US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3D17E-F09B-1492-C32F-5DBCC223E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204CAC-CE04-EF3F-655B-3F24690F1B93}"/>
              </a:ext>
            </a:extLst>
          </p:cNvPr>
          <p:cNvSpPr/>
          <p:nvPr/>
        </p:nvSpPr>
        <p:spPr>
          <a:xfrm>
            <a:off x="949603" y="3577752"/>
            <a:ext cx="7023519" cy="1507203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0DECDC-A52D-9698-9B28-C98713A488C8}"/>
              </a:ext>
            </a:extLst>
          </p:cNvPr>
          <p:cNvSpPr txBox="1"/>
          <p:nvPr/>
        </p:nvSpPr>
        <p:spPr>
          <a:xfrm>
            <a:off x="8388517" y="5959882"/>
            <a:ext cx="3817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https://www.datacamp.com/tutorial/how-transformers-work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96EF77C-85FB-A950-2B6B-7ACE4A807C9E}"/>
              </a:ext>
            </a:extLst>
          </p:cNvPr>
          <p:cNvSpPr/>
          <p:nvPr/>
        </p:nvSpPr>
        <p:spPr>
          <a:xfrm>
            <a:off x="8234537" y="5708978"/>
            <a:ext cx="774371" cy="47348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5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0.00026 -0.0384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3842 L -0.00338 -0.0891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8 -0.08912 L -0.00351 -0.1581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51 -0.1581 L -0.00299 -0.2678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9 -0.26783 L -0.00325 -0.562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 animBg="1"/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4EBF-445C-92AD-AB50-708E4A930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Activity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0BA11-B8FB-0481-329F-6380F96027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3200" b="1" dirty="0">
                <a:solidFill>
                  <a:schemeClr val="accent2"/>
                </a:solidFill>
              </a:rPr>
              <a:t>Let’s try to understand some of those </a:t>
            </a:r>
          </a:p>
          <a:p>
            <a:pPr algn="ctr">
              <a:spcBef>
                <a:spcPts val="0"/>
              </a:spcBef>
            </a:pPr>
            <a:r>
              <a:rPr lang="en-US" sz="3200" b="1" dirty="0">
                <a:solidFill>
                  <a:schemeClr val="accent2"/>
                </a:solidFill>
              </a:rPr>
              <a:t>steps intuitively first</a:t>
            </a:r>
          </a:p>
        </p:txBody>
      </p:sp>
    </p:spTree>
    <p:extLst>
      <p:ext uri="{BB962C8B-B14F-4D97-AF65-F5344CB8AC3E}">
        <p14:creationId xmlns:p14="http://schemas.microsoft.com/office/powerpoint/2010/main" val="3535534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73EE331-CE59-E819-BE9C-144CF117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Activity #1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433435-4F1D-8576-B1EE-A80EA317D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7 Cards: Numbers on one side and words on the other</a:t>
            </a:r>
          </a:p>
          <a:p>
            <a:r>
              <a:rPr lang="en-US" dirty="0"/>
              <a:t>Flip over card #1. </a:t>
            </a:r>
            <a:r>
              <a:rPr lang="en-US" dirty="0">
                <a:solidFill>
                  <a:schemeClr val="accent2"/>
                </a:solidFill>
              </a:rPr>
              <a:t>This is our “query” word.</a:t>
            </a:r>
          </a:p>
          <a:p>
            <a:r>
              <a:rPr lang="en-US" dirty="0"/>
              <a:t>The other cards have words that appear around the query word.</a:t>
            </a:r>
          </a:p>
          <a:p>
            <a:r>
              <a:rPr lang="en-US" dirty="0"/>
              <a:t>What do we think our query word means?</a:t>
            </a:r>
          </a:p>
          <a:p>
            <a:pPr lvl="1"/>
            <a:r>
              <a:rPr lang="en-US" dirty="0"/>
              <a:t>A set of words? A punishment? To punish?</a:t>
            </a:r>
          </a:p>
          <a:p>
            <a:pPr lvl="1"/>
            <a:r>
              <a:rPr lang="en-US" dirty="0"/>
              <a:t>Could it help to turn over more cards?</a:t>
            </a:r>
          </a:p>
          <a:p>
            <a:r>
              <a:rPr lang="en-US" dirty="0"/>
              <a:t>Flip over card #2</a:t>
            </a:r>
          </a:p>
          <a:p>
            <a:pPr lvl="1"/>
            <a:r>
              <a:rPr lang="en-US" dirty="0"/>
              <a:t>Does this help us better understand the word?</a:t>
            </a:r>
          </a:p>
          <a:p>
            <a:r>
              <a:rPr lang="en-US" dirty="0"/>
              <a:t>How about card #3? #4?</a:t>
            </a:r>
          </a:p>
          <a:p>
            <a:pPr lvl="1"/>
            <a:r>
              <a:rPr lang="en-US" dirty="0"/>
              <a:t>What does judge mean? Verb? Noun? Aaron?</a:t>
            </a:r>
          </a:p>
          <a:p>
            <a:r>
              <a:rPr lang="en-US" dirty="0"/>
              <a:t>Turn over #5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DA07750E-4B16-549C-09A4-22793E22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28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2F559-D4C4-36C6-DBB2-7C6AC1FCF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B4CD1-C211-15B6-75FB-86FAB8265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b="1" dirty="0">
                <a:solidFill>
                  <a:schemeClr val="accent2"/>
                </a:solidFill>
              </a:rPr>
              <a:t>Other words help us piece together the context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2"/>
                </a:solidFill>
              </a:rPr>
              <a:t>(But not all words equally)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AAE2A1A-98FC-B863-ADF9-354B5033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42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50AAC0E-0D3E-517A-6607-780CC83FB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094" y="1624239"/>
            <a:ext cx="6705532" cy="4831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BE44B4-3BF6-FCEB-E4BD-8AE52D44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Raw Embedding for Sentence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2D450159-09D3-1087-333B-8E289D5F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5290F-48AB-FE1D-625A-8364AB3B2FF3}"/>
              </a:ext>
            </a:extLst>
          </p:cNvPr>
          <p:cNvSpPr txBox="1"/>
          <p:nvPr/>
        </p:nvSpPr>
        <p:spPr>
          <a:xfrm>
            <a:off x="1650903" y="6455346"/>
            <a:ext cx="8890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</a:t>
            </a:r>
            <a:r>
              <a:rPr lang="en-US" dirty="0" err="1"/>
              <a:t>Gensim</a:t>
            </a:r>
            <a:r>
              <a:rPr lang="en-US" dirty="0"/>
              <a:t> Embeddings created using Text8 data (Wikipedia) with UMAP projection</a:t>
            </a:r>
          </a:p>
        </p:txBody>
      </p:sp>
    </p:spTree>
    <p:extLst>
      <p:ext uri="{BB962C8B-B14F-4D97-AF65-F5344CB8AC3E}">
        <p14:creationId xmlns:p14="http://schemas.microsoft.com/office/powerpoint/2010/main" val="174386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6B19E2-9FCE-42BF-A174-630261AF7524}"/>
              </a:ext>
            </a:extLst>
          </p:cNvPr>
          <p:cNvSpPr txBox="1"/>
          <p:nvPr/>
        </p:nvSpPr>
        <p:spPr>
          <a:xfrm>
            <a:off x="6643689" y="4683888"/>
            <a:ext cx="3386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Research Management: Intelligence, NLP, and Forecasting Research</a:t>
            </a:r>
          </a:p>
        </p:txBody>
      </p:sp>
      <p:pic>
        <p:nvPicPr>
          <p:cNvPr id="10" name="Picture 2" descr="Image result for amtrak">
            <a:extLst>
              <a:ext uri="{FF2B5EF4-FFF2-40B4-BE49-F238E27FC236}">
                <a16:creationId xmlns:a16="http://schemas.microsoft.com/office/drawing/2014/main" id="{53F0371B-1520-4C30-AC3E-1422C88DA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695" y="2857050"/>
            <a:ext cx="3074993" cy="32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75D6E-A806-4952-BA5B-231275F1D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878" y="3532462"/>
            <a:ext cx="2401520" cy="7054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A65229-9B5F-4E68-99EB-BDFD4A8C3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49" y="2018282"/>
            <a:ext cx="2938868" cy="5556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C60697-A592-4F97-9B68-A5828CE01021}"/>
              </a:ext>
            </a:extLst>
          </p:cNvPr>
          <p:cNvSpPr txBox="1"/>
          <p:nvPr/>
        </p:nvSpPr>
        <p:spPr>
          <a:xfrm>
            <a:off x="6648985" y="1961389"/>
            <a:ext cx="338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Bachelor &amp; Masters in </a:t>
            </a:r>
          </a:p>
          <a:p>
            <a:pPr algn="ctr"/>
            <a:r>
              <a:rPr lang="en-US" dirty="0"/>
              <a:t>Industrial &amp; Systems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282D178-A56B-4340-8ECB-2582D3BDB4DC}"/>
              </a:ext>
            </a:extLst>
          </p:cNvPr>
          <p:cNvSpPr txBox="1"/>
          <p:nvPr/>
        </p:nvSpPr>
        <p:spPr>
          <a:xfrm>
            <a:off x="6648985" y="2892305"/>
            <a:ext cx="3386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Logistics, Manufacturing, &amp; Performance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6427E2-FEC8-4FEC-85D8-38243650C771}"/>
              </a:ext>
            </a:extLst>
          </p:cNvPr>
          <p:cNvSpPr txBox="1"/>
          <p:nvPr/>
        </p:nvSpPr>
        <p:spPr>
          <a:xfrm>
            <a:off x="6648451" y="3681723"/>
            <a:ext cx="3386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Transportation Research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67670B-9B9A-411E-B36F-31ED8AB9D466}"/>
              </a:ext>
            </a:extLst>
          </p:cNvPr>
          <p:cNvSpPr txBox="1"/>
          <p:nvPr/>
        </p:nvSpPr>
        <p:spPr>
          <a:xfrm>
            <a:off x="6648985" y="1961389"/>
            <a:ext cx="3386137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Bachelor &amp; Masters in </a:t>
            </a:r>
          </a:p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Industrial &amp; Systems Engineering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FE22DED-303C-4A5E-ABBD-680D4EE27B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0" y="2772508"/>
            <a:ext cx="1337738" cy="52983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B7F0E8-0302-431C-BE7E-68C5383C83E7}"/>
              </a:ext>
            </a:extLst>
          </p:cNvPr>
          <p:cNvSpPr txBox="1"/>
          <p:nvPr/>
        </p:nvSpPr>
        <p:spPr>
          <a:xfrm>
            <a:off x="6479144" y="2902287"/>
            <a:ext cx="372475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Logistics, Manufacturing, &amp; Performance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5B12E7-2C8B-4565-8671-4BAF4E484B80}"/>
              </a:ext>
            </a:extLst>
          </p:cNvPr>
          <p:cNvSpPr txBox="1"/>
          <p:nvPr/>
        </p:nvSpPr>
        <p:spPr>
          <a:xfrm>
            <a:off x="6643690" y="3682412"/>
            <a:ext cx="338613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Transportation Research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FD678D-922E-41E1-A32B-A6FEEE7F2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spcFirstLastPara="1" vert="horz" wrap="square" lIns="91440" tIns="45720" rIns="91440" bIns="45720" rtlCol="0" anchor="ctr" anchorCtr="0">
            <a:normAutofit/>
          </a:bodyPr>
          <a:lstStyle/>
          <a:p>
            <a:r>
              <a:rPr lang="en-US" dirty="0"/>
              <a:t>Who Am I?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D97B478-1015-42C4-96F3-5562648A37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575" y="4362695"/>
            <a:ext cx="3916017" cy="111973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4707520-5DB7-4E11-9C4D-25425C1F002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387"/>
          <a:stretch/>
        </p:blipFill>
        <p:spPr>
          <a:xfrm>
            <a:off x="3690730" y="5330993"/>
            <a:ext cx="2022199" cy="55245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9925EED7-0FBE-F8A2-43C6-9EF7B2D2BC91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6D6814-5C4D-414D-ACAE-ED9CD36E96CE}" type="slidenum">
              <a:rPr lang="en-US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01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  <p:bldP spid="16" grpId="0"/>
      <p:bldP spid="17" grpId="0"/>
      <p:bldP spid="19" grpId="0" animBg="1"/>
      <p:bldP spid="21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718741-1976-DF4F-EE23-CFBF04013B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9E082-1F30-0B1F-148E-750062C21A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Activity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9E070-5169-A150-F2DE-6432E479B9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sz="3200" b="1" dirty="0">
                <a:solidFill>
                  <a:schemeClr val="accent2"/>
                </a:solidFill>
              </a:rPr>
              <a:t>What else might help us???</a:t>
            </a:r>
          </a:p>
        </p:txBody>
      </p:sp>
    </p:spTree>
    <p:extLst>
      <p:ext uri="{BB962C8B-B14F-4D97-AF65-F5344CB8AC3E}">
        <p14:creationId xmlns:p14="http://schemas.microsoft.com/office/powerpoint/2010/main" val="215509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78973-6B1C-B4B7-D9EC-3E8D7C023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17D23E-38A5-AC30-4623-DC9EBE9B6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Activity #2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641D790-5861-8479-53B7-1A82A88F8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Turn all the cards back over except #1. </a:t>
            </a:r>
            <a:r>
              <a:rPr lang="en-US" dirty="0">
                <a:solidFill>
                  <a:schemeClr val="accent2"/>
                </a:solidFill>
              </a:rPr>
              <a:t>This is again our “query” word</a:t>
            </a:r>
          </a:p>
          <a:p>
            <a:r>
              <a:rPr lang="en-US" dirty="0"/>
              <a:t>Turn over #6</a:t>
            </a:r>
          </a:p>
          <a:p>
            <a:pPr lvl="1"/>
            <a:r>
              <a:rPr lang="en-US" dirty="0"/>
              <a:t>Does give us information about our “query” word?</a:t>
            </a:r>
          </a:p>
          <a:p>
            <a:pPr lvl="1"/>
            <a:r>
              <a:rPr lang="en-US" dirty="0"/>
              <a:t>What if I told you it came right before the “query” word?</a:t>
            </a:r>
          </a:p>
          <a:p>
            <a:r>
              <a:rPr lang="en-US" dirty="0"/>
              <a:t>Turn over #4</a:t>
            </a:r>
          </a:p>
          <a:p>
            <a:pPr lvl="1"/>
            <a:r>
              <a:rPr lang="en-US" dirty="0"/>
              <a:t>Does this help us better understand our “query” word?</a:t>
            </a:r>
          </a:p>
          <a:p>
            <a:pPr lvl="1"/>
            <a:r>
              <a:rPr lang="en-US" dirty="0"/>
              <a:t>Do we know for sure yet what we’re talking about?</a:t>
            </a:r>
          </a:p>
          <a:p>
            <a:r>
              <a:rPr lang="en-US" dirty="0"/>
              <a:t>Turn over card #7, this comes right before judge</a:t>
            </a:r>
          </a:p>
          <a:p>
            <a:pPr lvl="1"/>
            <a:r>
              <a:rPr lang="en-US" dirty="0"/>
              <a:t>Do we feel better about the meaning of sentence now?</a:t>
            </a:r>
          </a:p>
        </p:txBody>
      </p:sp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7C3DB038-F44F-A7F9-57B2-7A0418441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83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A7124-BA05-37BC-3A4A-BD5BB008A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33A7F-024F-72E3-2D51-E6DE4F35A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BB54C-056C-C2BD-5730-F04BABFF6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3948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5400" b="1" u="sng" dirty="0">
                <a:solidFill>
                  <a:schemeClr val="accent2"/>
                </a:solidFill>
              </a:rPr>
              <a:t>Order and closeness</a:t>
            </a:r>
            <a:r>
              <a:rPr lang="en-US" sz="5400" b="1" dirty="0">
                <a:solidFill>
                  <a:schemeClr val="accent2"/>
                </a:solidFill>
              </a:rPr>
              <a:t> help us better understand context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9D15781-1BDB-69CB-9762-32F969D41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BADF4-1981-F0C9-0565-2AA82BEAC2D9}"/>
              </a:ext>
            </a:extLst>
          </p:cNvPr>
          <p:cNvSpPr txBox="1"/>
          <p:nvPr/>
        </p:nvSpPr>
        <p:spPr>
          <a:xfrm>
            <a:off x="3303153" y="4360130"/>
            <a:ext cx="558569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861F41"/>
                </a:solidFill>
              </a:rPr>
              <a:t>What is the cumulative embedding of these two sentences?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2706E-89FE-2F5A-E09E-860191A26508}"/>
              </a:ext>
            </a:extLst>
          </p:cNvPr>
          <p:cNvSpPr txBox="1"/>
          <p:nvPr/>
        </p:nvSpPr>
        <p:spPr>
          <a:xfrm>
            <a:off x="4067386" y="6011174"/>
            <a:ext cx="4057227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Position is important!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A45CD-C501-45B0-F664-67C95CF9F920}"/>
              </a:ext>
            </a:extLst>
          </p:cNvPr>
          <p:cNvSpPr txBox="1"/>
          <p:nvPr/>
        </p:nvSpPr>
        <p:spPr>
          <a:xfrm>
            <a:off x="4514783" y="5201775"/>
            <a:ext cx="311415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E5751F"/>
                </a:solidFill>
              </a:rPr>
              <a:t>I’m not happy, I’m sad</a:t>
            </a:r>
          </a:p>
          <a:p>
            <a:r>
              <a:rPr lang="en-US" sz="2000" b="1" dirty="0">
                <a:solidFill>
                  <a:srgbClr val="E5751F"/>
                </a:solidFill>
              </a:rPr>
              <a:t>I’m not sad, I’m happy</a:t>
            </a:r>
          </a:p>
        </p:txBody>
      </p:sp>
    </p:spTree>
    <p:extLst>
      <p:ext uri="{BB962C8B-B14F-4D97-AF65-F5344CB8AC3E}">
        <p14:creationId xmlns:p14="http://schemas.microsoft.com/office/powerpoint/2010/main" val="646264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06B1D-3845-D0D8-A958-E7BD73EC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Sentence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47C05-2B4C-D6E8-50EC-A38B2AEDD48C}"/>
              </a:ext>
            </a:extLst>
          </p:cNvPr>
          <p:cNvSpPr txBox="1"/>
          <p:nvPr/>
        </p:nvSpPr>
        <p:spPr>
          <a:xfrm>
            <a:off x="2557705" y="1634321"/>
            <a:ext cx="75229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On Friday, the judge issued a sentence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A8926E0-B0E3-75F3-287A-197D9F4B0540}"/>
              </a:ext>
            </a:extLst>
          </p:cNvPr>
          <p:cNvSpPr/>
          <p:nvPr/>
        </p:nvSpPr>
        <p:spPr>
          <a:xfrm>
            <a:off x="8118547" y="1738070"/>
            <a:ext cx="1783736" cy="471774"/>
          </a:xfrm>
          <a:prstGeom prst="roundRect">
            <a:avLst/>
          </a:prstGeom>
          <a:noFill/>
          <a:ln w="571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A5BB8-AE59-B52A-93BF-FA05FAE9533A}"/>
              </a:ext>
            </a:extLst>
          </p:cNvPr>
          <p:cNvSpPr txBox="1"/>
          <p:nvPr/>
        </p:nvSpPr>
        <p:spPr>
          <a:xfrm>
            <a:off x="8011297" y="2219096"/>
            <a:ext cx="21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“Query” word (1)</a:t>
            </a:r>
          </a:p>
        </p:txBody>
      </p:sp>
      <p:sp>
        <p:nvSpPr>
          <p:cNvPr id="3" name="Slide Number Placeholder 4">
            <a:extLst>
              <a:ext uri="{FF2B5EF4-FFF2-40B4-BE49-F238E27FC236}">
                <a16:creationId xmlns:a16="http://schemas.microsoft.com/office/drawing/2014/main" id="{7D6D8364-5ABF-2052-C774-547DE9FA4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3F2D239-A764-3C6D-DB61-C79C10CE4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755694"/>
            <a:ext cx="4650729" cy="3416505"/>
          </a:xfrm>
        </p:spPr>
        <p:txBody>
          <a:bodyPr>
            <a:normAutofit/>
          </a:bodyPr>
          <a:lstStyle/>
          <a:p>
            <a:r>
              <a:rPr lang="en-US" sz="2400" dirty="0"/>
              <a:t>What words would you give the most weight to?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Arrange them in order of importance.</a:t>
            </a:r>
          </a:p>
          <a:p>
            <a:r>
              <a:rPr lang="en-US" sz="2400" dirty="0"/>
              <a:t>SELF-attention determines importance using dot-products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EA2F745-B30F-41BD-D328-5A033928D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995009"/>
              </p:ext>
            </p:extLst>
          </p:nvPr>
        </p:nvGraphicFramePr>
        <p:xfrm>
          <a:off x="6783089" y="2606445"/>
          <a:ext cx="3710209" cy="3800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4354">
                  <a:extLst>
                    <a:ext uri="{9D8B030D-6E8A-4147-A177-3AD203B41FA5}">
                      <a16:colId xmlns:a16="http://schemas.microsoft.com/office/drawing/2014/main" val="3192039512"/>
                    </a:ext>
                  </a:extLst>
                </a:gridCol>
                <a:gridCol w="2205855">
                  <a:extLst>
                    <a:ext uri="{9D8B030D-6E8A-4147-A177-3AD203B41FA5}">
                      <a16:colId xmlns:a16="http://schemas.microsoft.com/office/drawing/2014/main" val="2359662292"/>
                    </a:ext>
                  </a:extLst>
                </a:gridCol>
              </a:tblGrid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Dot-product with “sentence”</a:t>
                      </a:r>
                      <a:r>
                        <a:rPr lang="en-US" baseline="30000" dirty="0"/>
                        <a:t>*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946844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sentence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604992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judge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4122879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149354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2658690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issued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811997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friday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9096707"/>
                  </a:ext>
                </a:extLst>
              </a:tr>
              <a:tr h="4515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284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89C2FAC-679E-094D-FD1D-9F0D3710228E}"/>
              </a:ext>
            </a:extLst>
          </p:cNvPr>
          <p:cNvSpPr txBox="1"/>
          <p:nvPr/>
        </p:nvSpPr>
        <p:spPr>
          <a:xfrm>
            <a:off x="6783088" y="6396335"/>
            <a:ext cx="3710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Using a W2V model trained on Wikipedia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Doesn’t include LLM learned model weight.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BC5040-BA89-8B86-CDC1-C2CD05215956}"/>
              </a:ext>
            </a:extLst>
          </p:cNvPr>
          <p:cNvSpPr txBox="1"/>
          <p:nvPr/>
        </p:nvSpPr>
        <p:spPr>
          <a:xfrm>
            <a:off x="2764442" y="2118063"/>
            <a:ext cx="538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		3		   7		   4			 5		6</a:t>
            </a:r>
          </a:p>
        </p:txBody>
      </p:sp>
    </p:spTree>
    <p:extLst>
      <p:ext uri="{BB962C8B-B14F-4D97-AF65-F5344CB8AC3E}">
        <p14:creationId xmlns:p14="http://schemas.microsoft.com/office/powerpoint/2010/main" val="231655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D9559-612D-A86C-D2E9-729D5DB1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15D7A7C-C886-212F-F4CE-FA27F2A37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595" y="986342"/>
            <a:ext cx="3861637" cy="423801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87D1D87-D595-D222-7FE0-53BB3C8C5CD5}"/>
              </a:ext>
            </a:extLst>
          </p:cNvPr>
          <p:cNvSpPr/>
          <p:nvPr/>
        </p:nvSpPr>
        <p:spPr>
          <a:xfrm>
            <a:off x="1940552" y="3659642"/>
            <a:ext cx="4296697" cy="23597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98416-09DF-E4C7-3DC1-51036A20AB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31316"/>
                <a:ext cx="10515600" cy="4702124"/>
              </a:xfrm>
              <a:noFill/>
            </p:spPr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Ingest data, </a:t>
                </a:r>
                <a:r>
                  <a:rPr lang="en-US" b="1" u="sng" dirty="0"/>
                  <a:t>tokenize</a:t>
                </a:r>
                <a:r>
                  <a:rPr lang="en-US" dirty="0"/>
                  <a:t>, and convert each token into a vector </a:t>
                </a:r>
                <a:r>
                  <a:rPr lang="en-US" b="1" u="sng" dirty="0"/>
                  <a:t>embedding</a:t>
                </a:r>
                <a:r>
                  <a:rPr lang="en-US" dirty="0"/>
                  <a:t> (</a:t>
                </a:r>
                <a:r>
                  <a:rPr lang="en-US" i="1" dirty="0"/>
                  <a:t>x</a:t>
                </a:r>
                <a:r>
                  <a:rPr lang="en-US" i="1" baseline="-25000" dirty="0"/>
                  <a:t>i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We note that </a:t>
                </a:r>
                <a:r>
                  <a:rPr lang="en-US" dirty="0">
                    <a:solidFill>
                      <a:schemeClr val="accent1"/>
                    </a:solidFill>
                  </a:rPr>
                  <a:t>similar tokens (e.g., ball, bat) will have a larger dot-product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u="sng" dirty="0"/>
                  <a:t>Positional</a:t>
                </a:r>
                <a:r>
                  <a:rPr lang="en-US" dirty="0"/>
                  <a:t> values are added to a token’s embedding</a:t>
                </a:r>
              </a:p>
              <a:p>
                <a:pPr lvl="1"/>
                <a:r>
                  <a:rPr lang="en-US" dirty="0"/>
                  <a:t>Remember Transformers are </a:t>
                </a:r>
                <a:r>
                  <a:rPr lang="en-US" i="1" dirty="0" err="1"/>
                  <a:t>unserialized</a:t>
                </a:r>
                <a:endParaRPr lang="en-US" i="1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Nearby tokens will have a larger dot-product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u="sng" dirty="0"/>
                  <a:t>Transformer Blocks</a:t>
                </a:r>
                <a:r>
                  <a:rPr lang="en-US" dirty="0"/>
                  <a:t> (Attention and Feed-forward)</a:t>
                </a:r>
              </a:p>
              <a:p>
                <a:pPr lvl="1"/>
                <a:r>
                  <a:rPr lang="en-US" dirty="0"/>
                  <a:t>Vectors from corresponding </a:t>
                </a:r>
                <a:r>
                  <a:rPr lang="en-US" dirty="0">
                    <a:solidFill>
                      <a:schemeClr val="accent2"/>
                    </a:solidFill>
                  </a:rPr>
                  <a:t>learned weights (</a:t>
                </a:r>
                <a:r>
                  <a:rPr lang="en-US" i="1" dirty="0">
                    <a:solidFill>
                      <a:schemeClr val="accent2"/>
                    </a:solidFill>
                  </a:rPr>
                  <a:t>W</a:t>
                </a:r>
                <a:r>
                  <a:rPr lang="en-US" i="1" baseline="-25000" dirty="0">
                    <a:solidFill>
                      <a:schemeClr val="accent2"/>
                    </a:solidFill>
                  </a:rPr>
                  <a:t>Q</a:t>
                </a:r>
                <a:r>
                  <a:rPr lang="en-US" dirty="0">
                    <a:solidFill>
                      <a:schemeClr val="accent2"/>
                    </a:solidFill>
                  </a:rPr>
                  <a:t>, </a:t>
                </a:r>
                <a:r>
                  <a:rPr lang="en-US" i="1" dirty="0">
                    <a:solidFill>
                      <a:schemeClr val="accent2"/>
                    </a:solidFill>
                  </a:rPr>
                  <a:t>W</a:t>
                </a:r>
                <a:r>
                  <a:rPr lang="en-US" i="1" baseline="-25000" dirty="0">
                    <a:solidFill>
                      <a:schemeClr val="accent2"/>
                    </a:solidFill>
                  </a:rPr>
                  <a:t>K</a:t>
                </a:r>
                <a:r>
                  <a:rPr lang="en-US" dirty="0">
                    <a:solidFill>
                      <a:schemeClr val="accent2"/>
                    </a:solidFill>
                  </a:rPr>
                  <a:t>, </a:t>
                </a:r>
                <a:r>
                  <a:rPr lang="en-US" i="1" dirty="0">
                    <a:solidFill>
                      <a:schemeClr val="accent2"/>
                    </a:solidFill>
                  </a:rPr>
                  <a:t>W</a:t>
                </a:r>
                <a:r>
                  <a:rPr lang="en-US" i="1" baseline="-25000" dirty="0">
                    <a:solidFill>
                      <a:schemeClr val="accent2"/>
                    </a:solidFill>
                  </a:rPr>
                  <a:t>V</a:t>
                </a:r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</a:p>
              <a:p>
                <a:pPr lvl="2"/>
                <a:r>
                  <a:rPr lang="en-US" dirty="0"/>
                  <a:t>Query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): what the model is currently focusing on</a:t>
                </a:r>
              </a:p>
              <a:p>
                <a:pPr lvl="2"/>
                <a:r>
                  <a:rPr lang="en-US" dirty="0"/>
                  <a:t>Key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): relevant information</a:t>
                </a:r>
              </a:p>
              <a:p>
                <a:pPr lvl="2"/>
                <a:r>
                  <a:rPr lang="en-US" dirty="0"/>
                  <a:t>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): actual content for each key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u="sng" dirty="0" err="1"/>
                  <a:t>Softmax</a:t>
                </a:r>
                <a:r>
                  <a:rPr lang="en-US" b="1" u="sng" dirty="0"/>
                  <a:t> and Output</a:t>
                </a:r>
              </a:p>
              <a:p>
                <a:pPr lvl="1"/>
                <a:r>
                  <a:rPr lang="en-US" dirty="0"/>
                  <a:t>Outputs the next token (iteratively)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/>
              </a:p>
              <a:p>
                <a:pPr marL="457200" indent="-4572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498416-09DF-E4C7-3DC1-51036A20AB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31316"/>
                <a:ext cx="10515600" cy="4702124"/>
              </a:xfrm>
              <a:blipFill>
                <a:blip r:embed="rId4"/>
                <a:stretch>
                  <a:fillRect l="-348" t="-1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A61D820-F5FF-2554-7FA6-48A1509E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27366-9EAF-3260-D6E3-3215D6895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24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D54DC88-08C2-719B-E7B0-DCEB19878BF2}"/>
              </a:ext>
            </a:extLst>
          </p:cNvPr>
          <p:cNvSpPr/>
          <p:nvPr/>
        </p:nvSpPr>
        <p:spPr>
          <a:xfrm>
            <a:off x="8955943" y="4348567"/>
            <a:ext cx="1145933" cy="319867"/>
          </a:xfrm>
          <a:prstGeom prst="round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1AE2CD-D24D-42B7-7A51-94EBE082A495}"/>
              </a:ext>
            </a:extLst>
          </p:cNvPr>
          <p:cNvSpPr/>
          <p:nvPr/>
        </p:nvSpPr>
        <p:spPr>
          <a:xfrm>
            <a:off x="10265555" y="4293227"/>
            <a:ext cx="1145932" cy="319867"/>
          </a:xfrm>
          <a:prstGeom prst="roundRect">
            <a:avLst/>
          </a:prstGeom>
          <a:noFill/>
          <a:ln w="5715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E20CB9-C0FE-C3DD-E6D3-EDBB0DA532A1}"/>
              </a:ext>
            </a:extLst>
          </p:cNvPr>
          <p:cNvSpPr txBox="1"/>
          <p:nvPr/>
        </p:nvSpPr>
        <p:spPr>
          <a:xfrm>
            <a:off x="8466575" y="5157000"/>
            <a:ext cx="3817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https://www.datacamp.com/tutorial/how-transformers-work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AF766B-78C3-45B8-E871-556DD3641D9C}"/>
              </a:ext>
            </a:extLst>
          </p:cNvPr>
          <p:cNvSpPr txBox="1"/>
          <p:nvPr/>
        </p:nvSpPr>
        <p:spPr>
          <a:xfrm>
            <a:off x="209967" y="5864397"/>
            <a:ext cx="654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Friday, the judge issued a sentence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22B51-B7BB-3400-5529-D550E02402D4}"/>
              </a:ext>
            </a:extLst>
          </p:cNvPr>
          <p:cNvSpPr txBox="1"/>
          <p:nvPr/>
        </p:nvSpPr>
        <p:spPr>
          <a:xfrm>
            <a:off x="419446" y="6387617"/>
            <a:ext cx="5676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1	         2	         3	      4			5	      6		   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80A9F0-998B-FA5D-6198-D0D052F79BEE}"/>
                  </a:ext>
                </a:extLst>
              </p:cNvPr>
              <p:cNvSpPr txBox="1"/>
              <p:nvPr/>
            </p:nvSpPr>
            <p:spPr>
              <a:xfrm>
                <a:off x="6906379" y="5345216"/>
                <a:ext cx="2249142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Our </a:t>
                </a:r>
                <a:r>
                  <a:rPr lang="en-US" b="0" dirty="0" err="1"/>
                  <a:t>q</a:t>
                </a:r>
                <a:r>
                  <a:rPr lang="en-US" b="0" dirty="0"/>
                  <a:t>uery word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b="0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Our key word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1:7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80A9F0-998B-FA5D-6198-D0D052F79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379" y="5345216"/>
                <a:ext cx="2249142" cy="1477328"/>
              </a:xfrm>
              <a:prstGeom prst="rect">
                <a:avLst/>
              </a:prstGeom>
              <a:blipFill>
                <a:blip r:embed="rId6"/>
                <a:stretch>
                  <a:fillRect l="-2439" t="-2479" b="-2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420CFC6-C1F0-E819-864C-B27C5F36EEB9}"/>
              </a:ext>
            </a:extLst>
          </p:cNvPr>
          <p:cNvSpPr txBox="1"/>
          <p:nvPr/>
        </p:nvSpPr>
        <p:spPr>
          <a:xfrm>
            <a:off x="8334224" y="6090299"/>
            <a:ext cx="1340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2"/>
                </a:solidFill>
              </a:rPr>
              <a:t>(We’ll explain </a:t>
            </a:r>
            <a:r>
              <a:rPr lang="en-US" sz="1400" i="1" dirty="0">
                <a:solidFill>
                  <a:schemeClr val="accent2"/>
                </a:solidFill>
              </a:rPr>
              <a:t>h</a:t>
            </a:r>
            <a:r>
              <a:rPr lang="en-US" sz="1400" dirty="0">
                <a:solidFill>
                  <a:schemeClr val="accent2"/>
                </a:solidFill>
              </a:rPr>
              <a:t> more later)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A65789-CA9C-2C2F-6CD8-6C4154E247BF}"/>
                  </a:ext>
                </a:extLst>
              </p:cNvPr>
              <p:cNvSpPr txBox="1"/>
              <p:nvPr/>
            </p:nvSpPr>
            <p:spPr>
              <a:xfrm>
                <a:off x="9934437" y="5763379"/>
                <a:ext cx="2016771" cy="402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="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sentence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7A65789-CA9C-2C2F-6CD8-6C4154E24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4437" y="5763379"/>
                <a:ext cx="2016771" cy="402546"/>
              </a:xfrm>
              <a:prstGeom prst="rect">
                <a:avLst/>
              </a:prstGeom>
              <a:blipFill>
                <a:blip r:embed="rId7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08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7" grpId="0" animBg="1"/>
      <p:bldP spid="11" grpId="0" animBg="1"/>
      <p:bldP spid="4" grpId="0"/>
      <p:bldP spid="9" grpId="0"/>
      <p:bldP spid="13" grpId="0"/>
      <p:bldP spid="15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F0D29-7656-3978-1232-05C28A26B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444A01-D822-F7D3-BC18-D40F2ECEA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/>
              <a:t>(Self-)Attention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1215B13-2411-0C57-122B-FD801CC2E5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66700" y="1854200"/>
                <a:ext cx="5079395" cy="50037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Determine alignment scores, i.e., dot-product (will be large if aligned) between each pair of vectors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l-GR" smtClean="0">
                            <a:latin typeface="Cambria Math" panose="02040503050406030204" pitchFamily="18" charset="0"/>
                          </a:rPr>
                          <m:t>Τ</m:t>
                        </m:r>
                      </m:sup>
                    </m:sSubSup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Alignment scores are converted to attention weights: 	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l-GR">
                                <a:latin typeface="Cambria Math" panose="02040503050406030204" pitchFamily="18" charset="0"/>
                              </a:rPr>
                              <m:t>Τ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Scale (divide by dimension of vectors)</a:t>
                </a:r>
              </a:p>
              <a:p>
                <a:pPr lvl="2"/>
                <a:r>
                  <a:rPr lang="en-US" dirty="0" err="1"/>
                  <a:t>Softmax</a:t>
                </a:r>
                <a:r>
                  <a:rPr lang="en-US" dirty="0"/>
                  <a:t> scores to normalize all values between 0 and 1 with a cumulative total of 1</a:t>
                </a:r>
              </a:p>
              <a:p>
                <a:r>
                  <a:rPr lang="en-US" dirty="0"/>
                  <a:t>Multiply attention weights by the Value vector:</a:t>
                </a:r>
                <a14:m>
                  <m:oMath xmlns:m="http://schemas.openxmlformats.org/officeDocument/2006/math">
                    <m:r>
                      <a:rPr lang="en-US" smtClean="0">
                        <a:latin typeface="Cambria Math" panose="02040503050406030204" pitchFamily="18" charset="0"/>
                      </a:rPr>
                      <m:t>      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j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𝑠𝑜𝑓𝑡𝑚𝑎𝑥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l-GR" smtClean="0">
                                <a:latin typeface="Cambria Math" panose="02040503050406030204" pitchFamily="18" charset="0"/>
                              </a:rPr>
                              <m:t>Τ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Word pairs with high attention weights will have a higher attention mechanism output and will receive more “attention” and vice versa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1215B13-2411-0C57-122B-FD801CC2E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6700" y="1854200"/>
                <a:ext cx="5079395" cy="5003799"/>
              </a:xfrm>
              <a:blipFill>
                <a:blip r:embed="rId3"/>
                <a:stretch>
                  <a:fillRect l="-600" t="-1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0C6815-936A-C5FD-AEF3-8B2F94EB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5D5D3E-F716-15DB-EE74-A8BC42CA7A5F}"/>
              </a:ext>
            </a:extLst>
          </p:cNvPr>
          <p:cNvSpPr txBox="1"/>
          <p:nvPr/>
        </p:nvSpPr>
        <p:spPr>
          <a:xfrm>
            <a:off x="5649568" y="9889"/>
            <a:ext cx="6542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 Friday, the judge issued a sentence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6A150A-8E3F-4EEB-7D59-C7D6C2838F49}"/>
              </a:ext>
            </a:extLst>
          </p:cNvPr>
          <p:cNvSpPr txBox="1"/>
          <p:nvPr/>
        </p:nvSpPr>
        <p:spPr>
          <a:xfrm>
            <a:off x="5859047" y="533109"/>
            <a:ext cx="5676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1	         2	         3	      4			5	      6		    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FB92B0-5F41-A381-4DAE-E9E6AAE744C7}"/>
                  </a:ext>
                </a:extLst>
              </p:cNvPr>
              <p:cNvSpPr txBox="1"/>
              <p:nvPr/>
            </p:nvSpPr>
            <p:spPr>
              <a:xfrm>
                <a:off x="5346095" y="1048216"/>
                <a:ext cx="297183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Our query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key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1:7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6FB92B0-5F41-A381-4DAE-E9E6AAE74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095" y="1048216"/>
                <a:ext cx="2971839" cy="1200329"/>
              </a:xfrm>
              <a:prstGeom prst="rect">
                <a:avLst/>
              </a:prstGeom>
              <a:blipFill>
                <a:blip r:embed="rId4"/>
                <a:stretch>
                  <a:fillRect l="-1848" t="-3046" b="-35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21BADC-7BFD-9823-C132-8581CD318D62}"/>
                  </a:ext>
                </a:extLst>
              </p:cNvPr>
              <p:cNvSpPr txBox="1"/>
              <p:nvPr/>
            </p:nvSpPr>
            <p:spPr>
              <a:xfrm>
                <a:off x="8777026" y="1344194"/>
                <a:ext cx="3414974" cy="608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"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𝑤𝑜𝑟𝑑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"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𝑜𝑐𝑎𝑡𝑖𝑜𝑛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𝑠𝑒𝑚𝑎𝑛𝑡𝑖𝑐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𝑚𝑒𝑎𝑛𝑖𝑛𝑔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21BADC-7BFD-9823-C132-8581CD318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7026" y="1344194"/>
                <a:ext cx="3414974" cy="6083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C44D9-95DC-9CAC-9B96-05F8D0CBE5EC}"/>
                  </a:ext>
                </a:extLst>
              </p:cNvPr>
              <p:cNvSpPr txBox="1"/>
              <p:nvPr/>
            </p:nvSpPr>
            <p:spPr>
              <a:xfrm>
                <a:off x="5399708" y="2777029"/>
                <a:ext cx="2040430" cy="1942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friday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judge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issued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sentence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9CC44D9-95DC-9CAC-9B96-05F8D0CBE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708" y="2777029"/>
                <a:ext cx="2040430" cy="19423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B9641-DC1D-2B01-BA65-9D7FED27E2B1}"/>
                  </a:ext>
                </a:extLst>
              </p:cNvPr>
              <p:cNvSpPr txBox="1"/>
              <p:nvPr/>
            </p:nvSpPr>
            <p:spPr>
              <a:xfrm>
                <a:off x="5413996" y="4835054"/>
                <a:ext cx="2000996" cy="19413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friday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the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judge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issued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a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sentence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"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B3B9641-DC1D-2B01-BA65-9D7FED27E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996" y="4835054"/>
                <a:ext cx="2000996" cy="194130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F48D4-8532-180D-579E-1C6850EFF14A}"/>
                  </a:ext>
                </a:extLst>
              </p:cNvPr>
              <p:cNvSpPr txBox="1"/>
              <p:nvPr/>
            </p:nvSpPr>
            <p:spPr>
              <a:xfrm>
                <a:off x="5380542" y="2301393"/>
                <a:ext cx="2016771" cy="4025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="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sentence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D1F48D4-8532-180D-579E-1C6850EFF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0542" y="2301393"/>
                <a:ext cx="2016771" cy="402546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B82FDE78-31D1-EF0E-194C-8B2E99491ACA}"/>
              </a:ext>
            </a:extLst>
          </p:cNvPr>
          <p:cNvSpPr txBox="1"/>
          <p:nvPr/>
        </p:nvSpPr>
        <p:spPr>
          <a:xfrm>
            <a:off x="8169681" y="3041614"/>
            <a:ext cx="1344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“Potential”</a:t>
            </a:r>
          </a:p>
          <a:p>
            <a:pPr algn="ctr"/>
            <a:r>
              <a:rPr lang="en-US" b="0" dirty="0"/>
              <a:t>Alignment</a:t>
            </a:r>
          </a:p>
          <a:p>
            <a:pPr algn="ctr"/>
            <a:r>
              <a:rPr lang="en-US" dirty="0"/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F1D066-5B35-3D59-2339-57496BC12191}"/>
                  </a:ext>
                </a:extLst>
              </p:cNvPr>
              <p:cNvSpPr txBox="1"/>
              <p:nvPr/>
            </p:nvSpPr>
            <p:spPr>
              <a:xfrm>
                <a:off x="9272744" y="2549524"/>
                <a:ext cx="1815369" cy="1907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0.75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0.99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8F1D066-5B35-3D59-2339-57496BC12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2744" y="2549524"/>
                <a:ext cx="1815369" cy="19075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Right 18">
            <a:extLst>
              <a:ext uri="{FF2B5EF4-FFF2-40B4-BE49-F238E27FC236}">
                <a16:creationId xmlns:a16="http://schemas.microsoft.com/office/drawing/2014/main" id="{323188D5-68AB-A2F1-3CAF-F2B4138B0385}"/>
              </a:ext>
            </a:extLst>
          </p:cNvPr>
          <p:cNvSpPr/>
          <p:nvPr/>
        </p:nvSpPr>
        <p:spPr>
          <a:xfrm>
            <a:off x="7695890" y="3274101"/>
            <a:ext cx="561278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1CCD2BC9-F3A1-C23D-B7A6-B4B8C83E16DA}"/>
              </a:ext>
            </a:extLst>
          </p:cNvPr>
          <p:cNvSpPr/>
          <p:nvPr/>
        </p:nvSpPr>
        <p:spPr>
          <a:xfrm>
            <a:off x="7274652" y="2301393"/>
            <a:ext cx="297028" cy="2418027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A35178-B754-851C-6889-AC7225259E5E}"/>
                  </a:ext>
                </a:extLst>
              </p:cNvPr>
              <p:cNvSpPr txBox="1"/>
              <p:nvPr/>
            </p:nvSpPr>
            <p:spPr>
              <a:xfrm>
                <a:off x="9221936" y="5953443"/>
                <a:ext cx="1290097" cy="3714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𝑞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3A35178-B754-851C-6889-AC7225259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1936" y="5953443"/>
                <a:ext cx="1290097" cy="371448"/>
              </a:xfrm>
              <a:prstGeom prst="rect">
                <a:avLst/>
              </a:prstGeom>
              <a:blipFill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F1BA5EEE-6C06-1A89-34E1-118223ED1706}"/>
              </a:ext>
            </a:extLst>
          </p:cNvPr>
          <p:cNvSpPr txBox="1"/>
          <p:nvPr/>
        </p:nvSpPr>
        <p:spPr>
          <a:xfrm>
            <a:off x="8571117" y="5307112"/>
            <a:ext cx="2591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Weighted average </a:t>
            </a:r>
          </a:p>
          <a:p>
            <a:pPr algn="ctr"/>
            <a:r>
              <a:rPr lang="en-US" dirty="0"/>
              <a:t>contextual embedding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AF788A1-8595-8974-817D-9C30552B8C2A}"/>
              </a:ext>
            </a:extLst>
          </p:cNvPr>
          <p:cNvSpPr/>
          <p:nvPr/>
        </p:nvSpPr>
        <p:spPr>
          <a:xfrm>
            <a:off x="7546911" y="5516376"/>
            <a:ext cx="561278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0A413949-6D51-935F-C811-4ADD201C6CEE}"/>
              </a:ext>
            </a:extLst>
          </p:cNvPr>
          <p:cNvSpPr/>
          <p:nvPr/>
        </p:nvSpPr>
        <p:spPr>
          <a:xfrm rot="7819811">
            <a:off x="11097419" y="4707064"/>
            <a:ext cx="561278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92E6AB-9ABB-300B-CA8F-CAA35EE1C758}"/>
                  </a:ext>
                </a:extLst>
              </p:cNvPr>
              <p:cNvSpPr txBox="1"/>
              <p:nvPr/>
            </p:nvSpPr>
            <p:spPr>
              <a:xfrm>
                <a:off x="11438959" y="2556651"/>
                <a:ext cx="836768" cy="19075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.09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0.19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0.04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0.23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792E6AB-9ABB-300B-CA8F-CAA35EE1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8959" y="2556651"/>
                <a:ext cx="836768" cy="19075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F3EB34C3-65EB-900F-0106-0B9CF67074C3}"/>
              </a:ext>
            </a:extLst>
          </p:cNvPr>
          <p:cNvSpPr/>
          <p:nvPr/>
        </p:nvSpPr>
        <p:spPr>
          <a:xfrm>
            <a:off x="11022162" y="3274101"/>
            <a:ext cx="482748" cy="4572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2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7" grpId="0"/>
      <p:bldP spid="18" grpId="0"/>
      <p:bldP spid="19" grpId="0" animBg="1"/>
      <p:bldP spid="20" grpId="0" animBg="1"/>
      <p:bldP spid="21" grpId="0"/>
      <p:bldP spid="22" grpId="0"/>
      <p:bldP spid="23" grpId="0" animBg="1"/>
      <p:bldP spid="24" grpId="0" animBg="1"/>
      <p:bldP spid="26" grpId="0"/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7787E-B1E5-FE69-91CD-A52228C3D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Attention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02023-2D2F-A46D-05F0-A8B74730F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33550"/>
            <a:ext cx="10248640" cy="44386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accent2"/>
                </a:solidFill>
              </a:rPr>
              <a:t>Transformers provide a modified embedding (</a:t>
            </a:r>
            <a:r>
              <a:rPr lang="en-US" sz="2400" b="1" i="1" dirty="0">
                <a:solidFill>
                  <a:schemeClr val="accent2"/>
                </a:solidFill>
              </a:rPr>
              <a:t>z</a:t>
            </a:r>
            <a:r>
              <a:rPr lang="en-US" sz="2400" b="1" dirty="0">
                <a:solidFill>
                  <a:schemeClr val="accent2"/>
                </a:solidFill>
              </a:rPr>
              <a:t>) that better represents the meaning of the word in the specific context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F22269D-A890-15B6-FD74-6F9847741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20B75F-6A7D-5EAF-B497-2A0A5B43CFB8}"/>
              </a:ext>
            </a:extLst>
          </p:cNvPr>
          <p:cNvSpPr txBox="1"/>
          <p:nvPr/>
        </p:nvSpPr>
        <p:spPr>
          <a:xfrm>
            <a:off x="722738" y="2782669"/>
            <a:ext cx="260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1"/>
                </a:solidFill>
              </a:rPr>
              <a:t>General Embedding </a:t>
            </a:r>
            <a:r>
              <a:rPr lang="en-US" b="1" dirty="0">
                <a:solidFill>
                  <a:schemeClr val="accent1"/>
                </a:solidFill>
              </a:rPr>
              <a:t>of “Apple”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D24F06-C00E-CE75-B981-F7BB837B6108}"/>
              </a:ext>
            </a:extLst>
          </p:cNvPr>
          <p:cNvSpPr txBox="1"/>
          <p:nvPr/>
        </p:nvSpPr>
        <p:spPr>
          <a:xfrm>
            <a:off x="4348370" y="2646918"/>
            <a:ext cx="7411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solidFill>
                  <a:schemeClr val="accent1"/>
                </a:solidFill>
              </a:rPr>
              <a:t>Transformer Embeddings</a:t>
            </a:r>
            <a:r>
              <a:rPr lang="en-US" b="1" dirty="0">
                <a:solidFill>
                  <a:schemeClr val="accent1"/>
                </a:solidFill>
              </a:rPr>
              <a:t> of “Apple” (MDS)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49478-1AF9-85F6-124A-BBBD6FF22820}"/>
              </a:ext>
            </a:extLst>
          </p:cNvPr>
          <p:cNvSpPr txBox="1"/>
          <p:nvPr/>
        </p:nvSpPr>
        <p:spPr>
          <a:xfrm>
            <a:off x="4656701" y="5687271"/>
            <a:ext cx="30180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 wanted some </a:t>
            </a:r>
            <a:r>
              <a:rPr lang="en-US" sz="1400" b="1" u="sng" dirty="0">
                <a:solidFill>
                  <a:schemeClr val="accent1"/>
                </a:solidFill>
              </a:rPr>
              <a:t>fruit</a:t>
            </a:r>
            <a:r>
              <a:rPr lang="en-US" sz="1400" dirty="0"/>
              <a:t> so I ate an </a:t>
            </a:r>
            <a:r>
              <a:rPr lang="en-US" sz="1400" b="1" u="sng" dirty="0">
                <a:solidFill>
                  <a:schemeClr val="tx2"/>
                </a:solidFill>
              </a:rPr>
              <a:t>apple</a:t>
            </a:r>
            <a:r>
              <a:rPr lang="en-US" sz="1400" dirty="0"/>
              <a:t> and then took a picture of it with my </a:t>
            </a:r>
            <a:r>
              <a:rPr lang="en-US" sz="1400" b="1" u="sng" dirty="0">
                <a:solidFill>
                  <a:schemeClr val="accent2"/>
                </a:solidFill>
              </a:rPr>
              <a:t>Samsung phone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5B1373-2C8E-D067-AC63-9BAEFE928822}"/>
              </a:ext>
            </a:extLst>
          </p:cNvPr>
          <p:cNvSpPr txBox="1"/>
          <p:nvPr/>
        </p:nvSpPr>
        <p:spPr>
          <a:xfrm>
            <a:off x="8696287" y="5687271"/>
            <a:ext cx="29191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 wanted some </a:t>
            </a:r>
            <a:r>
              <a:rPr lang="en-US" sz="1400" b="1" u="sng" dirty="0">
                <a:solidFill>
                  <a:schemeClr val="accent1"/>
                </a:solidFill>
              </a:rPr>
              <a:t>fruit</a:t>
            </a:r>
            <a:r>
              <a:rPr lang="en-US" sz="1400" dirty="0"/>
              <a:t> so I ate an </a:t>
            </a:r>
            <a:r>
              <a:rPr lang="en-US" sz="1400" b="1" u="sng" dirty="0">
                <a:solidFill>
                  <a:schemeClr val="accent1"/>
                </a:solidFill>
              </a:rPr>
              <a:t>orange</a:t>
            </a:r>
            <a:r>
              <a:rPr lang="en-US" sz="1400" dirty="0"/>
              <a:t> and then took a picture of it with my </a:t>
            </a:r>
            <a:r>
              <a:rPr lang="en-US" sz="1400" b="1" u="sng" dirty="0">
                <a:solidFill>
                  <a:schemeClr val="tx2"/>
                </a:solidFill>
              </a:rPr>
              <a:t>Apple</a:t>
            </a:r>
            <a:r>
              <a:rPr lang="en-US" sz="1400" b="1" u="sng" dirty="0">
                <a:solidFill>
                  <a:schemeClr val="accent2"/>
                </a:solidFill>
              </a:rPr>
              <a:t> iPhone</a:t>
            </a: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D0C39A8D-B48F-850B-E442-BD8051452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59" y="3429518"/>
            <a:ext cx="3490111" cy="27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7E262BBF-B9AD-1480-4115-EC39F6C24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81" y="3445892"/>
            <a:ext cx="3746668" cy="272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547FAFC3-E3B4-9F37-0BD4-55E2FC8BD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198" y="2973728"/>
            <a:ext cx="3757057" cy="275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64048DA6-7579-D965-FA95-FD90B2610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423" y="2973728"/>
            <a:ext cx="3694917" cy="274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74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286F-5FE5-D330-9A00-CBE044037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D94F4-1C0A-C210-2CAD-DB4C4508ED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Activity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734E8-4DC4-00DF-FA58-DAE72A1C3A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pPr algn="ctr">
              <a:spcBef>
                <a:spcPts val="0"/>
              </a:spcBef>
            </a:pPr>
            <a:r>
              <a:rPr lang="en-US" sz="3200" b="1" dirty="0">
                <a:solidFill>
                  <a:schemeClr val="accent2"/>
                </a:solidFill>
              </a:rPr>
              <a:t>What if we had multiple people assessing the importance of word pairs?</a:t>
            </a:r>
          </a:p>
        </p:txBody>
      </p:sp>
    </p:spTree>
    <p:extLst>
      <p:ext uri="{BB962C8B-B14F-4D97-AF65-F5344CB8AC3E}">
        <p14:creationId xmlns:p14="http://schemas.microsoft.com/office/powerpoint/2010/main" val="768150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663D4-08DC-3947-EB47-E5310CBFE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F7492A-4913-F732-E5B0-670326FA1F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3748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Self-attention, happens separately in each ‘</a:t>
                </a:r>
                <a:r>
                  <a:rPr lang="en-US" dirty="0">
                    <a:solidFill>
                      <a:schemeClr val="accent2"/>
                    </a:solidFill>
                  </a:rPr>
                  <a:t>head</a:t>
                </a:r>
                <a:r>
                  <a:rPr lang="en-US" dirty="0"/>
                  <a:t>’</a:t>
                </a:r>
              </a:p>
              <a:p>
                <a:pPr lvl="1"/>
                <a:r>
                  <a:rPr lang="en-US" dirty="0"/>
                  <a:t>Each head works independently, with </a:t>
                </a:r>
                <a:r>
                  <a:rPr lang="en-US" dirty="0">
                    <a:solidFill>
                      <a:schemeClr val="accent2"/>
                    </a:solidFill>
                  </a:rPr>
                  <a:t>unique weights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Creates a unique output vector that captures a different type of linguistic or semantic relationship.</a:t>
                </a:r>
              </a:p>
              <a:p>
                <a:r>
                  <a:rPr lang="en-US" dirty="0"/>
                  <a:t>The ensemble of </a:t>
                </a:r>
                <a:r>
                  <a:rPr lang="en-US" i="1" dirty="0"/>
                  <a:t>h</a:t>
                </a:r>
                <a:r>
                  <a:rPr lang="en-US" dirty="0"/>
                  <a:t> outputs is fed through a final linear layer </a:t>
                </a:r>
                <a:r>
                  <a:rPr lang="en-US" dirty="0">
                    <a:solidFill>
                      <a:schemeClr val="accent2"/>
                    </a:solidFill>
                  </a:rPr>
                  <a:t>(</a:t>
                </a:r>
                <a:r>
                  <a:rPr lang="en-US" i="1" dirty="0">
                    <a:solidFill>
                      <a:schemeClr val="accent2"/>
                    </a:solidFill>
                  </a:rPr>
                  <a:t>W</a:t>
                </a:r>
                <a:r>
                  <a:rPr lang="en-US" i="1" baseline="-25000" dirty="0">
                    <a:solidFill>
                      <a:schemeClr val="accent2"/>
                    </a:solidFill>
                  </a:rPr>
                  <a:t>O</a:t>
                </a:r>
                <a:r>
                  <a:rPr lang="en-US" dirty="0">
                    <a:solidFill>
                      <a:schemeClr val="accent2"/>
                    </a:solidFill>
                  </a:rPr>
                  <a:t>)</a:t>
                </a:r>
                <a:r>
                  <a:rPr lang="en-US" dirty="0"/>
                  <a:t> to aggregate the ensemble of results into a rich, nuanced understanding of the sentence.</a:t>
                </a:r>
              </a:p>
              <a:p>
                <a:pPr marL="274320" lvl="1" indent="0">
                  <a:buNone/>
                </a:pPr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𝑐𝑜𝑛𝑐𝑎𝑡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  <a:p>
                <a:pPr marL="274320" lvl="1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F7492A-4913-F732-E5B0-670326FA1F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37488" cy="4351338"/>
              </a:xfrm>
              <a:blipFill>
                <a:blip r:embed="rId3"/>
                <a:stretch>
                  <a:fillRect l="-279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6C3E3B8-BF29-613E-6639-4D58E31CA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104" y="3660150"/>
            <a:ext cx="5156268" cy="2832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C87884-0582-97BD-02B4-F5F8BAD97172}"/>
              </a:ext>
            </a:extLst>
          </p:cNvPr>
          <p:cNvSpPr txBox="1"/>
          <p:nvPr/>
        </p:nvSpPr>
        <p:spPr>
          <a:xfrm>
            <a:off x="5978908" y="6475254"/>
            <a:ext cx="34904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https://www.datacamp.com/tutorial/how-transformers-work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A5AD0-77C7-60D5-E35A-AFAF125F6BB9}"/>
              </a:ext>
            </a:extLst>
          </p:cNvPr>
          <p:cNvSpPr txBox="1"/>
          <p:nvPr/>
        </p:nvSpPr>
        <p:spPr>
          <a:xfrm>
            <a:off x="7140958" y="3770557"/>
            <a:ext cx="144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861F41"/>
                </a:solidFill>
              </a:rPr>
              <a:t>Parallelizable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D1910A-F400-A90E-35E1-D0C8D5C7B99C}"/>
              </a:ext>
            </a:extLst>
          </p:cNvPr>
          <p:cNvCxnSpPr>
            <a:cxnSpLocks/>
          </p:cNvCxnSpPr>
          <p:nvPr/>
        </p:nvCxnSpPr>
        <p:spPr>
          <a:xfrm flipH="1" flipV="1">
            <a:off x="7038564" y="3770557"/>
            <a:ext cx="203994" cy="838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B8D241-7879-1E4C-93B2-239351282434}"/>
              </a:ext>
            </a:extLst>
          </p:cNvPr>
          <p:cNvCxnSpPr>
            <a:cxnSpLocks/>
          </p:cNvCxnSpPr>
          <p:nvPr/>
        </p:nvCxnSpPr>
        <p:spPr>
          <a:xfrm flipV="1">
            <a:off x="8457789" y="3805238"/>
            <a:ext cx="252413" cy="1047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E338589-EEA2-AD0D-5F55-B3C017BBA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99C7678-C822-1193-0C8F-5A7818366016}"/>
              </a:ext>
            </a:extLst>
          </p:cNvPr>
          <p:cNvSpPr txBox="1">
            <a:spLocks/>
          </p:cNvSpPr>
          <p:nvPr/>
        </p:nvSpPr>
        <p:spPr>
          <a:xfrm>
            <a:off x="838200" y="4650059"/>
            <a:ext cx="4235605" cy="180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By using multiple heads we further enhance our embedding and, we can </a:t>
            </a:r>
            <a:r>
              <a:rPr lang="en-US" b="1" u="sng" dirty="0"/>
              <a:t>better predict the appropriate next word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3C81DF9-08A3-D422-E999-75344B85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Multi-Headed Attention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C292C6-F156-0080-CB39-ED2C05A448C4}"/>
              </a:ext>
            </a:extLst>
          </p:cNvPr>
          <p:cNvSpPr txBox="1"/>
          <p:nvPr/>
        </p:nvSpPr>
        <p:spPr>
          <a:xfrm>
            <a:off x="1402998" y="5969655"/>
            <a:ext cx="3103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Visualize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35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10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83249-3AD1-486A-F314-A552D7669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2881E35-A897-394C-E98E-43588E5E4269}"/>
              </a:ext>
            </a:extLst>
          </p:cNvPr>
          <p:cNvSpPr txBox="1"/>
          <p:nvPr/>
        </p:nvSpPr>
        <p:spPr>
          <a:xfrm>
            <a:off x="8107235" y="6294414"/>
            <a:ext cx="317581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https://jalammar.github.io/illustrated-transformer/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9200A1-8E9F-D06C-762A-F98ECB95A43E}"/>
              </a:ext>
            </a:extLst>
          </p:cNvPr>
          <p:cNvGrpSpPr/>
          <p:nvPr/>
        </p:nvGrpSpPr>
        <p:grpSpPr>
          <a:xfrm>
            <a:off x="7057640" y="1235108"/>
            <a:ext cx="5006873" cy="4986447"/>
            <a:chOff x="6508955" y="709672"/>
            <a:chExt cx="5006873" cy="498644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2237A39-EC9E-4EB5-07FE-5BC855AF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8955" y="1012723"/>
              <a:ext cx="5006873" cy="468339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1495E3-4C88-1649-5880-8B516C4B1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1345" t="9146" r="12688" b="81291"/>
            <a:stretch>
              <a:fillRect/>
            </a:stretch>
          </p:blipFill>
          <p:spPr>
            <a:xfrm>
              <a:off x="6725880" y="709672"/>
              <a:ext cx="4555748" cy="401578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0CA7BB1-F161-2BE7-9F77-35050CFAD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2531" y="1867289"/>
            <a:ext cx="3861637" cy="42380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9028-6222-6178-8665-6266D9450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3975"/>
            <a:ext cx="5769095" cy="4683396"/>
          </a:xfrm>
          <a:noFill/>
        </p:spPr>
        <p:txBody>
          <a:bodyPr>
            <a:normAutofit/>
          </a:bodyPr>
          <a:lstStyle/>
          <a:p>
            <a:r>
              <a:rPr lang="en-US" u="sng" dirty="0"/>
              <a:t>Encoder</a:t>
            </a:r>
            <a:r>
              <a:rPr lang="en-US" dirty="0"/>
              <a:t> embeds data using all (future) information             </a:t>
            </a:r>
          </a:p>
          <a:p>
            <a:r>
              <a:rPr lang="en-US" u="sng" dirty="0"/>
              <a:t>Decoder</a:t>
            </a:r>
            <a:r>
              <a:rPr lang="en-US" dirty="0"/>
              <a:t> uses tokens, or encoder outputs, autoregressively, masking the future</a:t>
            </a:r>
          </a:p>
          <a:p>
            <a:r>
              <a:rPr lang="en-US" dirty="0"/>
              <a:t>Encoder/Decoders are made up of stacked transformer blocks</a:t>
            </a:r>
          </a:p>
          <a:p>
            <a:r>
              <a:rPr lang="en-US" dirty="0"/>
              <a:t>In each Transformer block, Attention is followed by:</a:t>
            </a:r>
          </a:p>
          <a:p>
            <a:pPr lvl="1"/>
            <a:r>
              <a:rPr lang="en-US" dirty="0"/>
              <a:t>Feed-Forward layer – to </a:t>
            </a:r>
            <a:r>
              <a:rPr lang="en-US" dirty="0">
                <a:solidFill>
                  <a:schemeClr val="accent2"/>
                </a:solidFill>
              </a:rPr>
              <a:t>efficiently add non-linearity</a:t>
            </a:r>
          </a:p>
          <a:p>
            <a:pPr lvl="1"/>
            <a:r>
              <a:rPr lang="en-US" dirty="0"/>
              <a:t>Residual Connection – output is added to its input to help mitigate the vanishing gradient problem, allowing deeper models</a:t>
            </a:r>
          </a:p>
          <a:p>
            <a:pPr lvl="1"/>
            <a:r>
              <a:rPr lang="en-US" dirty="0"/>
              <a:t>Normalization step – reduces uninformative variation; stabilizes input for next layer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B0B72-29F7-06A7-0B4F-C96362A1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Transformer Steps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DB2339-EA0E-CF90-D046-AC05E66A8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29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519B40-5DE4-7F0B-0111-9A0BF5C4836A}"/>
              </a:ext>
            </a:extLst>
          </p:cNvPr>
          <p:cNvSpPr txBox="1"/>
          <p:nvPr/>
        </p:nvSpPr>
        <p:spPr>
          <a:xfrm>
            <a:off x="7906511" y="6037947"/>
            <a:ext cx="381714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https://www.datacamp.com/tutorial/how-transformers-work</a:t>
            </a:r>
          </a:p>
        </p:txBody>
      </p:sp>
    </p:spTree>
    <p:extLst>
      <p:ext uri="{BB962C8B-B14F-4D97-AF65-F5344CB8AC3E}">
        <p14:creationId xmlns:p14="http://schemas.microsoft.com/office/powerpoint/2010/main" val="3546128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 uiExpand="1" build="p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Runner Clipart">
            <a:extLst>
              <a:ext uri="{FF2B5EF4-FFF2-40B4-BE49-F238E27FC236}">
                <a16:creationId xmlns:a16="http://schemas.microsoft.com/office/drawing/2014/main" id="{F0C64096-B69E-41F0-93CD-812CB47D19C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334" y="164477"/>
            <a:ext cx="1485900" cy="1399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F15E31-8010-445A-8564-1841DEC4B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90519" y="130067"/>
            <a:ext cx="2057579" cy="11933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3F4838-BE3D-4329-B1AA-83B4ED4B9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7670" y="1568808"/>
            <a:ext cx="1607344" cy="1607344"/>
          </a:xfrm>
          <a:prstGeom prst="rect">
            <a:avLst/>
          </a:prstGeom>
        </p:spPr>
      </p:pic>
      <p:pic>
        <p:nvPicPr>
          <p:cNvPr id="5" name="Picture 4" descr="A dog lying on a rug next to a dog&#10;&#10;Description automatically generated">
            <a:extLst>
              <a:ext uri="{FF2B5EF4-FFF2-40B4-BE49-F238E27FC236}">
                <a16:creationId xmlns:a16="http://schemas.microsoft.com/office/drawing/2014/main" id="{424354C1-373F-B43C-A224-08F0458480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0234" y="4127720"/>
            <a:ext cx="3299127" cy="24743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F518747-DFF0-3BC3-89C4-5A2EEB605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Who Am I?</a:t>
            </a:r>
          </a:p>
        </p:txBody>
      </p:sp>
      <p:pic>
        <p:nvPicPr>
          <p:cNvPr id="7" name="Picture 6" descr="A person in a forest with a map&#10;&#10;Description automatically generated">
            <a:extLst>
              <a:ext uri="{FF2B5EF4-FFF2-40B4-BE49-F238E27FC236}">
                <a16:creationId xmlns:a16="http://schemas.microsoft.com/office/drawing/2014/main" id="{1C500021-0DF7-A10F-181D-04248DBD9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2" t="10933" r="32167"/>
          <a:stretch/>
        </p:blipFill>
        <p:spPr>
          <a:xfrm>
            <a:off x="0" y="1582304"/>
            <a:ext cx="3300674" cy="461540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31D58D-6821-A2F5-C77F-E286EBBE2A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1338" y="3417350"/>
            <a:ext cx="4368231" cy="327617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35B43CD-095B-5ED6-AA7A-AEFF3934ABA4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6D6814-5C4D-414D-ACAE-ED9CD36E96CE}" type="slidenum">
              <a:rPr lang="en-US"/>
              <a:pPr/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7ABBC9-1408-16EE-3998-68EAA147E0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470" y="690118"/>
            <a:ext cx="3791415" cy="284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6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F7C0F-C314-0E64-4048-254738B86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44FC6-A58E-6B5A-3354-A2D9F2F4F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089236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Single-layer NN Embeddings (like W2V/</a:t>
            </a:r>
            <a:r>
              <a:rPr lang="en-US" dirty="0" err="1"/>
              <a:t>GloVe</a:t>
            </a:r>
            <a:r>
              <a:rPr lang="en-US" dirty="0"/>
              <a:t>) compare generalizations of objects.</a:t>
            </a:r>
          </a:p>
          <a:p>
            <a:r>
              <a:rPr lang="en-US" dirty="0"/>
              <a:t>Transformers allow us to compare objects (e.g., words, pixels, or lab samples) </a:t>
            </a:r>
            <a:r>
              <a:rPr lang="en-US" u="sng" dirty="0"/>
              <a:t>using more context</a:t>
            </a:r>
            <a:r>
              <a:rPr lang="en-US" dirty="0"/>
              <a:t> and unsupervised training.</a:t>
            </a:r>
          </a:p>
          <a:p>
            <a:r>
              <a:rPr lang="en-US" dirty="0"/>
              <a:t>If trained on enough text data you can write coherent text. </a:t>
            </a:r>
          </a:p>
          <a:p>
            <a:r>
              <a:rPr lang="en-US" dirty="0"/>
              <a:t>Not just compare concepts (like singular embeddings do).</a:t>
            </a:r>
          </a:p>
          <a:p>
            <a:r>
              <a:rPr lang="en-US" dirty="0"/>
              <a:t>Different heads allow the model to capture different semantics.</a:t>
            </a:r>
          </a:p>
          <a:p>
            <a:r>
              <a:rPr lang="en-US" b="1" dirty="0"/>
              <a:t>Efficient and Parallelized!!!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860707A3-159D-096A-5C34-94CB5082E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221BF-686A-2645-BAF8-020B800290C3}"/>
              </a:ext>
            </a:extLst>
          </p:cNvPr>
          <p:cNvSpPr txBox="1"/>
          <p:nvPr/>
        </p:nvSpPr>
        <p:spPr>
          <a:xfrm>
            <a:off x="7159083" y="501804"/>
            <a:ext cx="4672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Not just one embedding for ALL contexts</a:t>
            </a: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32B4AD44-9088-C365-30A2-AE4D97D0D4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54"/>
          <a:stretch>
            <a:fillRect/>
          </a:stretch>
        </p:blipFill>
        <p:spPr bwMode="auto">
          <a:xfrm>
            <a:off x="8010520" y="1576388"/>
            <a:ext cx="2759924" cy="187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4145D99-31B3-44A4-B141-8698482A6074}"/>
              </a:ext>
            </a:extLst>
          </p:cNvPr>
          <p:cNvGrpSpPr/>
          <p:nvPr/>
        </p:nvGrpSpPr>
        <p:grpSpPr>
          <a:xfrm>
            <a:off x="6786693" y="4329043"/>
            <a:ext cx="5164515" cy="1910063"/>
            <a:chOff x="4235066" y="2951946"/>
            <a:chExt cx="7451974" cy="2756065"/>
          </a:xfrm>
        </p:grpSpPr>
        <p:pic>
          <p:nvPicPr>
            <p:cNvPr id="8" name="Picture 26">
              <a:extLst>
                <a:ext uri="{FF2B5EF4-FFF2-40B4-BE49-F238E27FC236}">
                  <a16:creationId xmlns:a16="http://schemas.microsoft.com/office/drawing/2014/main" id="{D269EE65-7A23-47A9-5EED-4EAE9C9BC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5066" y="2951946"/>
              <a:ext cx="3757057" cy="275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8">
              <a:extLst>
                <a:ext uri="{FF2B5EF4-FFF2-40B4-BE49-F238E27FC236}">
                  <a16:creationId xmlns:a16="http://schemas.microsoft.com/office/drawing/2014/main" id="{3655464F-33A6-60A2-7C34-800AA17F34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2123" y="2951946"/>
              <a:ext cx="3694917" cy="2749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68B53B3-237B-ED3F-284D-B723FAEF6D5E}"/>
              </a:ext>
            </a:extLst>
          </p:cNvPr>
          <p:cNvSpPr/>
          <p:nvPr/>
        </p:nvSpPr>
        <p:spPr>
          <a:xfrm rot="5400000">
            <a:off x="9034638" y="3646230"/>
            <a:ext cx="756208" cy="533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78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9D099-675D-694E-D27B-74F4EFE7A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7" y="484632"/>
            <a:ext cx="10674363" cy="976178"/>
          </a:xfrm>
        </p:spPr>
        <p:txBody>
          <a:bodyPr/>
          <a:lstStyle/>
          <a:p>
            <a:r>
              <a:rPr lang="en-US" dirty="0"/>
              <a:t>Creating Your Own Transformer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89492-45F1-7750-2F47-C18AA42E5E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1335470"/>
            <a:ext cx="10058400" cy="4937313"/>
          </a:xfrm>
        </p:spPr>
        <p:txBody>
          <a:bodyPr>
            <a:normAutofit/>
          </a:bodyPr>
          <a:lstStyle/>
          <a:p>
            <a:r>
              <a:rPr lang="en-US" dirty="0"/>
              <a:t>Creating your own </a:t>
            </a:r>
            <a:r>
              <a:rPr lang="en-US" u="sng" dirty="0"/>
              <a:t>effective</a:t>
            </a:r>
            <a:r>
              <a:rPr lang="en-US" dirty="0"/>
              <a:t> model is challenging</a:t>
            </a:r>
          </a:p>
          <a:p>
            <a:r>
              <a:rPr lang="en-US" dirty="0"/>
              <a:t>Remember: We said you need </a:t>
            </a:r>
            <a:r>
              <a:rPr lang="en-US" b="1" u="sng" dirty="0"/>
              <a:t>A LOT</a:t>
            </a:r>
            <a:r>
              <a:rPr lang="en-US" dirty="0"/>
              <a:t> of data!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    </a:t>
            </a:r>
            <a:r>
              <a:rPr lang="en-US" b="1" dirty="0">
                <a:solidFill>
                  <a:schemeClr val="accent2"/>
                </a:solidFill>
              </a:rPr>
              <a:t>Key Considerations:</a:t>
            </a:r>
          </a:p>
          <a:p>
            <a:pPr lvl="1"/>
            <a:r>
              <a:rPr lang="en-US" dirty="0"/>
              <a:t>What data are you using?</a:t>
            </a:r>
          </a:p>
          <a:p>
            <a:pPr lvl="1"/>
            <a:r>
              <a:rPr lang="en-US" dirty="0"/>
              <a:t>How was the data collected?</a:t>
            </a:r>
          </a:p>
          <a:p>
            <a:pPr lvl="1"/>
            <a:r>
              <a:rPr lang="en-US" dirty="0"/>
              <a:t>What is your objective/application?</a:t>
            </a:r>
          </a:p>
          <a:p>
            <a:pPr lvl="1"/>
            <a:r>
              <a:rPr lang="en-US" b="1" u="sng" dirty="0"/>
              <a:t>What are the biases of your data?</a:t>
            </a:r>
            <a:endParaRPr lang="en-US" b="1" u="sng" dirty="0">
              <a:highlight>
                <a:srgbClr val="FFFF00"/>
              </a:highlight>
            </a:endParaRPr>
          </a:p>
          <a:p>
            <a:r>
              <a:rPr lang="en-US" dirty="0"/>
              <a:t>Effective models need to train a large number of parameters/layers</a:t>
            </a:r>
          </a:p>
          <a:p>
            <a:pPr lvl="1"/>
            <a:r>
              <a:rPr lang="en-US" dirty="0"/>
              <a:t>BERT:      110M, 12 layers/heads</a:t>
            </a:r>
          </a:p>
          <a:p>
            <a:pPr lvl="1"/>
            <a:r>
              <a:rPr lang="en-US" dirty="0"/>
              <a:t>GPT-1:     117 M, 12 layers/heads</a:t>
            </a:r>
          </a:p>
          <a:p>
            <a:pPr lvl="1"/>
            <a:r>
              <a:rPr lang="en-US" dirty="0"/>
              <a:t>GPT-2:     1.5 B, 48 layers (25 heads)</a:t>
            </a:r>
          </a:p>
          <a:p>
            <a:pPr lvl="1"/>
            <a:r>
              <a:rPr lang="en-US" dirty="0"/>
              <a:t>GPT-3:     175 B, 96 layers/heads</a:t>
            </a:r>
          </a:p>
          <a:p>
            <a:pPr lvl="1"/>
            <a:r>
              <a:rPr lang="en-US" dirty="0"/>
              <a:t>GPT-4:     1.76 T, 120 layers 									     (128 heads)</a:t>
            </a:r>
          </a:p>
          <a:p>
            <a:endParaRPr lang="en-US" dirty="0"/>
          </a:p>
          <a:p>
            <a:pPr lvl="2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5B2725-567A-8A8F-C53E-E88D0D822523}"/>
              </a:ext>
            </a:extLst>
          </p:cNvPr>
          <p:cNvGrpSpPr/>
          <p:nvPr/>
        </p:nvGrpSpPr>
        <p:grpSpPr>
          <a:xfrm>
            <a:off x="7500311" y="1548948"/>
            <a:ext cx="4243900" cy="2125903"/>
            <a:chOff x="7500311" y="2340683"/>
            <a:chExt cx="4243900" cy="2125903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2A4376E-3544-8E57-E012-7B591E0334F9}"/>
                </a:ext>
              </a:extLst>
            </p:cNvPr>
            <p:cNvSpPr/>
            <p:nvPr/>
          </p:nvSpPr>
          <p:spPr>
            <a:xfrm>
              <a:off x="7500311" y="2391413"/>
              <a:ext cx="4243900" cy="2075173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EC4002-530D-5E66-626C-8E6AEAE3C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66962" y="2676562"/>
              <a:ext cx="3910599" cy="15385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671A0E-45A7-0213-943C-F142726462EF}"/>
                </a:ext>
              </a:extLst>
            </p:cNvPr>
            <p:cNvSpPr txBox="1"/>
            <p:nvPr/>
          </p:nvSpPr>
          <p:spPr>
            <a:xfrm>
              <a:off x="8270531" y="4204976"/>
              <a:ext cx="270346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</a:rPr>
                <a:t>https://arxiv.org/pdf/2005.14165.pdf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149A4B-14BB-8A7B-D56A-2B134E1E8737}"/>
                </a:ext>
              </a:extLst>
            </p:cNvPr>
            <p:cNvSpPr txBox="1"/>
            <p:nvPr/>
          </p:nvSpPr>
          <p:spPr>
            <a:xfrm>
              <a:off x="7651313" y="2340683"/>
              <a:ext cx="39418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Acherus Grotesque" panose="02000505000000020004"/>
                </a:rPr>
                <a:t>Datasets used to train GPT-3</a:t>
              </a:r>
            </a:p>
          </p:txBody>
        </p:sp>
      </p:grp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A25D15DF-62A4-0BF0-7D26-3A1C7B322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C5F46-7876-EE1D-D0B4-DE3DCDDF26C1}"/>
              </a:ext>
            </a:extLst>
          </p:cNvPr>
          <p:cNvSpPr txBox="1"/>
          <p:nvPr/>
        </p:nvSpPr>
        <p:spPr>
          <a:xfrm>
            <a:off x="5727699" y="4582344"/>
            <a:ext cx="646430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/>
              <a:t>Training Steps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Create initial, </a:t>
            </a:r>
            <a:r>
              <a:rPr lang="en-US" sz="2000" b="1" u="sng" dirty="0"/>
              <a:t>contextless</a:t>
            </a:r>
            <a:r>
              <a:rPr lang="en-US" sz="2000" dirty="0"/>
              <a:t>, vector embeddings to generate </a:t>
            </a:r>
            <a:r>
              <a:rPr lang="en-US" sz="2000" i="1" dirty="0"/>
              <a:t>Q</a:t>
            </a:r>
            <a:r>
              <a:rPr lang="en-US" sz="2000" dirty="0"/>
              <a:t> and </a:t>
            </a:r>
            <a:r>
              <a:rPr lang="en-US" sz="2000" i="1" dirty="0"/>
              <a:t>K</a:t>
            </a:r>
            <a:r>
              <a:rPr lang="en-US" sz="2000" dirty="0"/>
              <a:t> vectors (learned or pre-trained).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Learn matrix of weights (</a:t>
            </a:r>
            <a:r>
              <a:rPr lang="en-US" sz="2000" i="1" dirty="0"/>
              <a:t>W</a:t>
            </a:r>
            <a:r>
              <a:rPr lang="en-US" sz="2000" dirty="0"/>
              <a:t>) through self-supervised </a:t>
            </a:r>
            <a:r>
              <a:rPr lang="en-US" sz="2000" b="1" u="sng" dirty="0"/>
              <a:t>pre-training</a:t>
            </a:r>
            <a:r>
              <a:rPr lang="en-US" sz="2000" dirty="0"/>
              <a:t> using cross-entropy loss.</a:t>
            </a:r>
          </a:p>
        </p:txBody>
      </p:sp>
    </p:spTree>
    <p:extLst>
      <p:ext uri="{BB962C8B-B14F-4D97-AF65-F5344CB8AC3E}">
        <p14:creationId xmlns:p14="http://schemas.microsoft.com/office/powerpoint/2010/main" val="161063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8E6DB-13B5-18A7-1B2A-C8B8D72EE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You may not train your own models But…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C67B9-DCA5-3A84-C0F3-85A38957F0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/>
              <a:t>What about fine-tuning?</a:t>
            </a:r>
          </a:p>
        </p:txBody>
      </p:sp>
    </p:spTree>
    <p:extLst>
      <p:ext uri="{BB962C8B-B14F-4D97-AF65-F5344CB8AC3E}">
        <p14:creationId xmlns:p14="http://schemas.microsoft.com/office/powerpoint/2010/main" val="3822064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44785-D780-555B-9F8F-8DBE7C688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DB2AE6-D61A-1D97-6D3B-4768C75FB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4152899"/>
            <a:ext cx="6191098" cy="20693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B4B225-8DF3-86AB-DBAD-C238EF6B1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Transformers/LLMs – Fine-Tuning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1AFF6-86D3-53DE-F870-2BE8DDFA8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</p:spPr>
        <p:txBody>
          <a:bodyPr/>
          <a:lstStyle/>
          <a:p>
            <a:r>
              <a:rPr lang="en-US" dirty="0"/>
              <a:t>Using ground truth data (instruction and response pairs)</a:t>
            </a:r>
          </a:p>
          <a:p>
            <a:pPr lvl="1"/>
            <a:r>
              <a:rPr lang="en-US" dirty="0"/>
              <a:t>Many available instruction-tuning and benchmark datasets, e.g., </a:t>
            </a:r>
            <a:r>
              <a:rPr lang="en-US" dirty="0" err="1"/>
              <a:t>HuggingFace</a:t>
            </a:r>
            <a:endParaRPr lang="en-US" dirty="0"/>
          </a:p>
          <a:p>
            <a:pPr lvl="1"/>
            <a:r>
              <a:rPr lang="en-US" dirty="0"/>
              <a:t>But still “expensive”</a:t>
            </a:r>
          </a:p>
          <a:p>
            <a:r>
              <a:rPr lang="en-US" dirty="0"/>
              <a:t>Update model weights through backpropagation and gradient descent</a:t>
            </a:r>
          </a:p>
          <a:p>
            <a:pPr lvl="1"/>
            <a:r>
              <a:rPr lang="en-US" dirty="0"/>
              <a:t>The model “learns” to generate vector embeddings, alignment scores and attention weights that lead to accurate outputs</a:t>
            </a:r>
          </a:p>
          <a:p>
            <a:r>
              <a:rPr lang="en-US" dirty="0"/>
              <a:t>Evaluation metrics are not perfect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F2178-5B1C-9AB0-0F5B-2D37C5BA9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689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79D3D-5DB5-DB09-AFE0-E297E292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D0C8A-2E98-2A2F-0229-D0603C136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You may not train your own models But…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1DC8087-1DDA-6E7A-1A8C-FCEAB541E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 anchor="ctr">
            <a:normAutofit fontScale="92500"/>
          </a:bodyPr>
          <a:lstStyle/>
          <a:p>
            <a:pPr algn="ctr"/>
            <a:r>
              <a:rPr lang="en-US" sz="3200" dirty="0"/>
              <a:t>Knowing how they work will enable you to use them more responsibly and effectively</a:t>
            </a:r>
          </a:p>
        </p:txBody>
      </p:sp>
    </p:spTree>
    <p:extLst>
      <p:ext uri="{BB962C8B-B14F-4D97-AF65-F5344CB8AC3E}">
        <p14:creationId xmlns:p14="http://schemas.microsoft.com/office/powerpoint/2010/main" val="1099104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B458F-3788-99B8-426C-A289BD85D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8BA4-AA55-8D22-D6BF-C2C05C91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Transformer Applications:</a:t>
            </a:r>
            <a:br>
              <a:rPr lang="en-US"/>
            </a:br>
            <a:r>
              <a:rPr lang="en-US" sz="3600"/>
              <a:t>Decoder Only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44ECF-7352-7EB9-326F-FCFE6A795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596053" cy="4050792"/>
          </a:xfrm>
        </p:spPr>
        <p:txBody>
          <a:bodyPr>
            <a:normAutofit/>
          </a:bodyPr>
          <a:lstStyle/>
          <a:p>
            <a:r>
              <a:rPr lang="en-US" dirty="0"/>
              <a:t>For example, GPT, Llama</a:t>
            </a:r>
          </a:p>
          <a:p>
            <a:pPr lvl="1"/>
            <a:r>
              <a:rPr lang="en-US" u="sng" dirty="0"/>
              <a:t>Text generation</a:t>
            </a:r>
            <a:r>
              <a:rPr lang="en-US" dirty="0"/>
              <a:t>, i.e., predict next word given a seed token(s)</a:t>
            </a:r>
          </a:p>
          <a:p>
            <a:r>
              <a:rPr lang="en-US" u="sng" dirty="0"/>
              <a:t>Training labels</a:t>
            </a:r>
            <a:r>
              <a:rPr lang="en-US" dirty="0"/>
              <a:t>: next token in the sequence</a:t>
            </a:r>
          </a:p>
          <a:p>
            <a:pPr lvl="1"/>
            <a:r>
              <a:rPr lang="en-US" dirty="0"/>
              <a:t>shift the logits to the right by one</a:t>
            </a:r>
          </a:p>
          <a:p>
            <a:r>
              <a:rPr lang="en-US" u="sng" dirty="0"/>
              <a:t>Cross-entropy loss</a:t>
            </a:r>
            <a:r>
              <a:rPr lang="en-US" dirty="0"/>
              <a:t>: shifted logits to the labels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7BD2A12-B3CD-527C-CB74-F14EF992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5FD7A6-1C45-7324-A536-675729404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547" y="3451471"/>
            <a:ext cx="2318524" cy="799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F95C37-30A2-1EA2-0EC0-691676DA7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499" y="4841580"/>
            <a:ext cx="3315629" cy="1243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5B6638-55BE-3C23-FE10-FC3C0DD41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550" y="4663160"/>
            <a:ext cx="2857500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D16D4-AFA2-4630-FF25-322585D2C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6164" y="902749"/>
            <a:ext cx="1494337" cy="1849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C8EAE5-BAAC-9D59-6C55-F8B2260A1C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595" y="5137436"/>
            <a:ext cx="3033132" cy="6516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73747A-3556-81E1-5E04-D7C35E2256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7805" y="3407870"/>
            <a:ext cx="2178205" cy="8870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F5553FA-1759-543E-FEFE-98FA29F84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3438" y="1356583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38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572984-6AC3-4547-833A-0F0538FF4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Decoder Practice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7283A8-D3BE-79AC-3143-FC464D2BF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Testing prompting parameters and methods</a:t>
            </a:r>
            <a:endParaRPr lang="en-US" dirty="0"/>
          </a:p>
          <a:p>
            <a:pPr lvl="1"/>
            <a:r>
              <a:rPr lang="en-US" dirty="0"/>
              <a:t>Interacting with a local (Large) Language Model</a:t>
            </a:r>
          </a:p>
          <a:p>
            <a:pPr lvl="2"/>
            <a:r>
              <a:rPr lang="en-US" dirty="0"/>
              <a:t>Gemma 3: 4Billion parameters</a:t>
            </a:r>
          </a:p>
        </p:txBody>
      </p:sp>
    </p:spTree>
    <p:extLst>
      <p:ext uri="{BB962C8B-B14F-4D97-AF65-F5344CB8AC3E}">
        <p14:creationId xmlns:p14="http://schemas.microsoft.com/office/powerpoint/2010/main" val="778558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36E22-128D-CD79-9A6E-5DC97C35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US" dirty="0"/>
              <a:t>Transformer Applications:</a:t>
            </a:r>
            <a:br>
              <a:rPr lang="en-US" dirty="0"/>
            </a:br>
            <a:r>
              <a:rPr lang="en-US" sz="3600" dirty="0"/>
              <a:t>Encoder Only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EBD92-D036-8AAF-587A-9BA576C21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1953635"/>
            <a:ext cx="10058400" cy="4051300"/>
          </a:xfrm>
        </p:spPr>
        <p:txBody>
          <a:bodyPr>
            <a:normAutofit/>
          </a:bodyPr>
          <a:lstStyle/>
          <a:p>
            <a:r>
              <a:rPr lang="en-US" dirty="0"/>
              <a:t>For example, BERT – Bidirectional Encoder Representations from Transformers</a:t>
            </a:r>
          </a:p>
          <a:p>
            <a:pPr lvl="1"/>
            <a:r>
              <a:rPr lang="en-US" dirty="0"/>
              <a:t>Trained differently, Masked Language Modeling and Next Sentence Prediction, to understand context from both directions</a:t>
            </a:r>
          </a:p>
          <a:p>
            <a:pPr lvl="1"/>
            <a:r>
              <a:rPr lang="en-US" dirty="0"/>
              <a:t>Best suited for tasks that require deep understanding of text, </a:t>
            </a:r>
            <a:r>
              <a:rPr lang="en-US" u="sng" dirty="0"/>
              <a:t>Classification</a:t>
            </a:r>
            <a:r>
              <a:rPr lang="en-US" dirty="0"/>
              <a:t> (sentiment, topic [</a:t>
            </a:r>
            <a:r>
              <a:rPr lang="en-US" dirty="0" err="1"/>
              <a:t>BERTopic</a:t>
            </a:r>
            <a:r>
              <a:rPr lang="en-US" dirty="0"/>
              <a:t>], spam), </a:t>
            </a:r>
            <a:r>
              <a:rPr lang="en-US" u="sng" dirty="0"/>
              <a:t>Named Entity Recognition</a:t>
            </a:r>
            <a:r>
              <a:rPr lang="en-US" dirty="0"/>
              <a:t> (NER), and </a:t>
            </a:r>
            <a:r>
              <a:rPr lang="en-US" u="sng" dirty="0"/>
              <a:t>Question Answering</a:t>
            </a:r>
            <a:r>
              <a:rPr lang="en-US" dirty="0"/>
              <a:t> (QA), i.e., matching, predicting labels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25438EBE-CF0F-D2A7-4B3E-D4B47DE3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315E48-F6D7-CAF9-B1EF-44A01FC8C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428" y="3886818"/>
            <a:ext cx="5523571" cy="297118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D0EFEA-8D31-E7C8-D39C-11C357D4A141}"/>
              </a:ext>
            </a:extLst>
          </p:cNvPr>
          <p:cNvSpPr txBox="1">
            <a:spLocks/>
          </p:cNvSpPr>
          <p:nvPr/>
        </p:nvSpPr>
        <p:spPr>
          <a:xfrm>
            <a:off x="1063625" y="3777764"/>
            <a:ext cx="5203360" cy="26778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Add a classification layer at the end of your </a:t>
            </a:r>
            <a:r>
              <a:rPr lang="en-US" b="1" dirty="0">
                <a:solidFill>
                  <a:schemeClr val="accent2"/>
                </a:solidFill>
              </a:rPr>
              <a:t>Encoder</a:t>
            </a:r>
            <a:r>
              <a:rPr lang="en-US" dirty="0"/>
              <a:t> using the output</a:t>
            </a:r>
          </a:p>
          <a:p>
            <a:r>
              <a:rPr lang="en-US" u="sng" dirty="0"/>
              <a:t>Training labels</a:t>
            </a:r>
            <a:r>
              <a:rPr lang="en-US" dirty="0"/>
              <a:t>: sentiment, topic, entity type, answer</a:t>
            </a:r>
          </a:p>
          <a:p>
            <a:r>
              <a:rPr lang="en-US" u="sng" dirty="0"/>
              <a:t>Cross-entropy loss</a:t>
            </a:r>
            <a:r>
              <a:rPr lang="en-US" dirty="0"/>
              <a:t>: logits to target 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33351-5AE6-BD58-D35C-E653D64035B3}"/>
              </a:ext>
            </a:extLst>
          </p:cNvPr>
          <p:cNvSpPr txBox="1"/>
          <p:nvPr/>
        </p:nvSpPr>
        <p:spPr>
          <a:xfrm>
            <a:off x="6668428" y="3590173"/>
            <a:ext cx="5523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Topic Labels for Machine Learning Corpus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918A98-5C78-0402-F0E3-38F5D9D69D63}"/>
              </a:ext>
            </a:extLst>
          </p:cNvPr>
          <p:cNvSpPr txBox="1"/>
          <p:nvPr/>
        </p:nvSpPr>
        <p:spPr>
          <a:xfrm>
            <a:off x="700824" y="5725996"/>
            <a:ext cx="4522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Searches don’t just match words they match meaning</a:t>
            </a:r>
          </a:p>
        </p:txBody>
      </p:sp>
      <p:pic>
        <p:nvPicPr>
          <p:cNvPr id="13" name="Picture 6" descr="Logo, google, g icon - Free download on Iconfinder">
            <a:extLst>
              <a:ext uri="{FF2B5EF4-FFF2-40B4-BE49-F238E27FC236}">
                <a16:creationId xmlns:a16="http://schemas.microsoft.com/office/drawing/2014/main" id="{823CE0F0-0775-46A5-4566-7CA14BF99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776" y="5619517"/>
            <a:ext cx="1043954" cy="104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570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CA297-ACC2-2206-920C-A3F36561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EED6C-7D30-258B-E222-1A053C4B1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Text Classification with </a:t>
            </a:r>
            <a:r>
              <a:rPr lang="en-US" dirty="0" err="1">
                <a:hlinkClick r:id="rId2"/>
              </a:rPr>
              <a:t>DistilBERT</a:t>
            </a:r>
            <a:endParaRPr lang="en-US" dirty="0"/>
          </a:p>
          <a:p>
            <a:pPr lvl="1"/>
            <a:r>
              <a:rPr lang="en-US" dirty="0"/>
              <a:t>Fine-tune a model using IMDB review data</a:t>
            </a:r>
          </a:p>
          <a:p>
            <a:pPr lvl="1"/>
            <a:endParaRPr lang="en-US" b="1" dirty="0"/>
          </a:p>
          <a:p>
            <a:r>
              <a:rPr lang="en-US" b="1" dirty="0"/>
              <a:t>TRY</a:t>
            </a:r>
            <a:r>
              <a:rPr lang="en-US" dirty="0"/>
              <a:t> </a:t>
            </a:r>
            <a:r>
              <a:rPr lang="en-US" dirty="0" err="1"/>
              <a:t>DistilBERT</a:t>
            </a:r>
            <a:r>
              <a:rPr lang="en-US" dirty="0"/>
              <a:t> to basic Sentiment Analysis, e.g., </a:t>
            </a:r>
            <a:r>
              <a:rPr lang="en-US" dirty="0">
                <a:hlinkClick r:id="rId3"/>
              </a:rPr>
              <a:t>VADER from NLTK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0504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08558-EE14-4578-C416-D37450719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8DF1-96FF-5E1A-CAF6-7AF945E90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Applications:</a:t>
            </a:r>
            <a:br>
              <a:rPr lang="en-US" dirty="0"/>
            </a:br>
            <a:r>
              <a:rPr lang="en-US" sz="3600" dirty="0"/>
              <a:t>Encoder &amp; Decoder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B989F-F517-65E2-E7AC-634BFAF9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example, T5, BART (Bidirectional and Auto-Regressive Transformer)</a:t>
            </a:r>
          </a:p>
          <a:p>
            <a:pPr lvl="1"/>
            <a:r>
              <a:rPr lang="en-US" dirty="0"/>
              <a:t>Understand input and then generate output. </a:t>
            </a:r>
          </a:p>
          <a:p>
            <a:pPr lvl="1"/>
            <a:r>
              <a:rPr lang="en-US" dirty="0"/>
              <a:t>They excel at sequence-to-sequence tasks like </a:t>
            </a:r>
            <a:r>
              <a:rPr lang="en-US" u="sng" dirty="0"/>
              <a:t>translation</a:t>
            </a:r>
            <a:r>
              <a:rPr lang="en-US" dirty="0"/>
              <a:t>, </a:t>
            </a:r>
            <a:r>
              <a:rPr lang="en-US" u="sng" dirty="0"/>
              <a:t>summarization</a:t>
            </a:r>
            <a:r>
              <a:rPr lang="en-US" dirty="0"/>
              <a:t>, and </a:t>
            </a:r>
            <a:r>
              <a:rPr lang="en-US" u="sng" dirty="0"/>
              <a:t>question answering</a:t>
            </a:r>
            <a:r>
              <a:rPr 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Extract important information from a data source.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 reconstruct it with the decoder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EA3CFAC-7C84-EB34-1076-784DFD65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42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BC19D-DA9F-744B-F63C-3CFBA8646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ADS 5535 – </a:t>
            </a:r>
            <a:br>
              <a:rPr lang="en-US" dirty="0"/>
            </a:br>
            <a:r>
              <a:rPr lang="en-US" dirty="0"/>
              <a:t>Deep Learning &amp; Generative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38E37-C220-1818-E6B4-2F6280393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605" y="2121408"/>
            <a:ext cx="5296160" cy="4050792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Neural Networks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Embeddings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CNN – Images</a:t>
            </a:r>
          </a:p>
          <a:p>
            <a:pPr lvl="1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RNN – Text and other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Reinforcement Learning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Generative AI</a:t>
            </a:r>
          </a:p>
          <a:p>
            <a:r>
              <a:rPr lang="en-US" dirty="0"/>
              <a:t>Transformers</a:t>
            </a:r>
          </a:p>
          <a:p>
            <a:r>
              <a:rPr lang="en-US" dirty="0"/>
              <a:t>Large Language Models</a:t>
            </a:r>
          </a:p>
          <a:p>
            <a:pPr lvl="1"/>
            <a:r>
              <a:rPr lang="en-US" dirty="0"/>
              <a:t>Development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r>
              <a:rPr lang="en-US" dirty="0"/>
              <a:t>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729D2-505C-B6E4-3FF8-A8182ED80E0D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6D6814-5C4D-414D-ACAE-ED9CD36E96CE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B80B0E7-BF7E-235B-FB0E-9A4217475426}"/>
              </a:ext>
            </a:extLst>
          </p:cNvPr>
          <p:cNvSpPr/>
          <p:nvPr/>
        </p:nvSpPr>
        <p:spPr>
          <a:xfrm>
            <a:off x="3880624" y="4263586"/>
            <a:ext cx="735981" cy="57712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64CD4-993E-BE49-5808-6856719A0231}"/>
              </a:ext>
            </a:extLst>
          </p:cNvPr>
          <p:cNvSpPr txBox="1"/>
          <p:nvPr/>
        </p:nvSpPr>
        <p:spPr>
          <a:xfrm>
            <a:off x="1069848" y="3890429"/>
            <a:ext cx="26294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Course Progress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068680-CAC8-4DC1-0E9E-648FD31E39E9}"/>
              </a:ext>
            </a:extLst>
          </p:cNvPr>
          <p:cNvSpPr txBox="1"/>
          <p:nvPr/>
        </p:nvSpPr>
        <p:spPr>
          <a:xfrm>
            <a:off x="8631044" y="4044319"/>
            <a:ext cx="23230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Theory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Applications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</a:rPr>
              <a:t>Considerations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3E6A7FD-FBD0-5F46-E75B-F062D1670211}"/>
              </a:ext>
            </a:extLst>
          </p:cNvPr>
          <p:cNvCxnSpPr>
            <a:cxnSpLocks/>
          </p:cNvCxnSpPr>
          <p:nvPr/>
        </p:nvCxnSpPr>
        <p:spPr>
          <a:xfrm flipV="1">
            <a:off x="6490010" y="4146803"/>
            <a:ext cx="2141034" cy="4053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694F90-B59F-A317-37C2-58D37C39AE65}"/>
              </a:ext>
            </a:extLst>
          </p:cNvPr>
          <p:cNvCxnSpPr>
            <a:cxnSpLocks/>
          </p:cNvCxnSpPr>
          <p:nvPr/>
        </p:nvCxnSpPr>
        <p:spPr>
          <a:xfrm>
            <a:off x="6490010" y="4552150"/>
            <a:ext cx="2141034" cy="42963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BD192282-3791-A773-A2D3-507FAF16D003}"/>
              </a:ext>
            </a:extLst>
          </p:cNvPr>
          <p:cNvSpPr/>
          <p:nvPr/>
        </p:nvSpPr>
        <p:spPr>
          <a:xfrm>
            <a:off x="7058722" y="2499324"/>
            <a:ext cx="1315844" cy="2341390"/>
          </a:xfrm>
          <a:prstGeom prst="curvedLeftArrow">
            <a:avLst>
              <a:gd name="adj1" fmla="val 14667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Curved Left 16">
            <a:extLst>
              <a:ext uri="{FF2B5EF4-FFF2-40B4-BE49-F238E27FC236}">
                <a16:creationId xmlns:a16="http://schemas.microsoft.com/office/drawing/2014/main" id="{8328B96A-DED5-7B41-04D5-63405B944A48}"/>
              </a:ext>
            </a:extLst>
          </p:cNvPr>
          <p:cNvSpPr/>
          <p:nvPr/>
        </p:nvSpPr>
        <p:spPr>
          <a:xfrm>
            <a:off x="7055860" y="4044318"/>
            <a:ext cx="799884" cy="618169"/>
          </a:xfrm>
          <a:prstGeom prst="curvedLeftArrow">
            <a:avLst>
              <a:gd name="adj1" fmla="val 31306"/>
              <a:gd name="adj2" fmla="val 50000"/>
              <a:gd name="adj3" fmla="val 25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8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6" grpId="1" animBg="1"/>
      <p:bldP spid="17" grpId="0" animBg="1"/>
      <p:bldP spid="17" grpId="1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441B-8FD1-4576-16BA-9925A7018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 &amp; Decoder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EB86-A4F4-4A63-D58F-34ECDC8F9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Summarization using T5</a:t>
            </a:r>
            <a:endParaRPr lang="en-US" dirty="0"/>
          </a:p>
          <a:p>
            <a:pPr lvl="1"/>
            <a:r>
              <a:rPr lang="en-US" dirty="0"/>
              <a:t>Fine-tune a model using summaries of lengthy descriptions</a:t>
            </a:r>
          </a:p>
        </p:txBody>
      </p:sp>
    </p:spTree>
    <p:extLst>
      <p:ext uri="{BB962C8B-B14F-4D97-AF65-F5344CB8AC3E}">
        <p14:creationId xmlns:p14="http://schemas.microsoft.com/office/powerpoint/2010/main" val="2468166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FCF61-C744-370A-2131-D5E7853FE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CAA641-A4FB-8BF3-7FCC-50E39D11F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218" y="0"/>
            <a:ext cx="7973878" cy="6272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EB2049-3E56-E71A-3284-C22F11E26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</a:t>
            </a:r>
            <a:br>
              <a:rPr lang="en-US" dirty="0"/>
            </a:br>
            <a:r>
              <a:rPr lang="en-US" dirty="0"/>
              <a:t>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A765E-FA93-28ED-B5D6-844EC2CAC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95D9C-0F83-601B-7CC7-AA25E63E968A}"/>
              </a:ext>
            </a:extLst>
          </p:cNvPr>
          <p:cNvSpPr txBox="1"/>
          <p:nvPr/>
        </p:nvSpPr>
        <p:spPr>
          <a:xfrm>
            <a:off x="6967224" y="6272784"/>
            <a:ext cx="24338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/>
              <a:t>https://arxiv.org/abs/2304.13712v2</a:t>
            </a:r>
          </a:p>
        </p:txBody>
      </p:sp>
    </p:spTree>
    <p:extLst>
      <p:ext uri="{BB962C8B-B14F-4D97-AF65-F5344CB8AC3E}">
        <p14:creationId xmlns:p14="http://schemas.microsoft.com/office/powerpoint/2010/main" val="440584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116854-B4A1-61F7-1671-1497F6884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E4ADA8C-2D08-CBFC-D75A-77FEA7BB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780" y="3799128"/>
            <a:ext cx="4656918" cy="2961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99DCB3-50F4-A016-6442-80C3FFBB1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Transformers:</a:t>
            </a:r>
            <a:br>
              <a:rPr lang="en-US" dirty="0"/>
            </a:br>
            <a:r>
              <a:rPr lang="en-US" sz="3600" dirty="0"/>
              <a:t>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70204-EB84-3A42-85EB-378CD4D93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63957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Model Size</a:t>
            </a:r>
          </a:p>
          <a:p>
            <a:pPr lvl="1"/>
            <a:r>
              <a:rPr lang="en-US" dirty="0"/>
              <a:t>Transformer Blocks</a:t>
            </a:r>
          </a:p>
          <a:p>
            <a:pPr lvl="1"/>
            <a:r>
              <a:rPr lang="en-US" dirty="0"/>
              <a:t>Parameters</a:t>
            </a:r>
          </a:p>
          <a:p>
            <a:endParaRPr lang="en-US" dirty="0"/>
          </a:p>
          <a:p>
            <a:r>
              <a:rPr lang="en-US" dirty="0"/>
              <a:t>Training Data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Sources</a:t>
            </a:r>
          </a:p>
          <a:p>
            <a:pPr lvl="1"/>
            <a:r>
              <a:rPr lang="en-US" dirty="0"/>
              <a:t>Objective</a:t>
            </a:r>
          </a:p>
          <a:p>
            <a:pPr lvl="1"/>
            <a:r>
              <a:rPr lang="en-US" dirty="0"/>
              <a:t>Biases</a:t>
            </a:r>
          </a:p>
          <a:p>
            <a:endParaRPr lang="en-US" dirty="0"/>
          </a:p>
          <a:p>
            <a:r>
              <a:rPr lang="en-US" dirty="0"/>
              <a:t>Fine-Tuning	</a:t>
            </a:r>
            <a:r>
              <a:rPr lang="en-US" dirty="0">
                <a:highlight>
                  <a:srgbClr val="FFFF00"/>
                </a:highlight>
              </a:rPr>
              <a:t>   </a:t>
            </a:r>
          </a:p>
          <a:p>
            <a:r>
              <a:rPr lang="en-US" dirty="0"/>
              <a:t>Retrieval Augmented Generation</a:t>
            </a:r>
          </a:p>
          <a:p>
            <a:r>
              <a:rPr lang="en-US" dirty="0"/>
              <a:t>Context Grounding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951F3E76-9BFB-4D7F-17A0-884DE8109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F94C2-4C70-370D-8D4E-401272E52507}"/>
              </a:ext>
            </a:extLst>
          </p:cNvPr>
          <p:cNvSpPr txBox="1"/>
          <p:nvPr/>
        </p:nvSpPr>
        <p:spPr>
          <a:xfrm>
            <a:off x="6774412" y="1597107"/>
            <a:ext cx="1686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Tradeoff</a:t>
            </a:r>
          </a:p>
        </p:txBody>
      </p:sp>
      <p:pic>
        <p:nvPicPr>
          <p:cNvPr id="8" name="Graphic 7" descr="Seesaw outline">
            <a:extLst>
              <a:ext uri="{FF2B5EF4-FFF2-40B4-BE49-F238E27FC236}">
                <a16:creationId xmlns:a16="http://schemas.microsoft.com/office/drawing/2014/main" id="{A36871FF-191A-8627-DC3B-9C0187AFC0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7103" y="1636777"/>
            <a:ext cx="2479951" cy="24799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4D61B5-CF34-F493-6F36-696705A2FA5E}"/>
              </a:ext>
            </a:extLst>
          </p:cNvPr>
          <p:cNvSpPr txBox="1"/>
          <p:nvPr/>
        </p:nvSpPr>
        <p:spPr>
          <a:xfrm>
            <a:off x="5230028" y="2582759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Accuracy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1AB654-74E4-2DF7-E8CE-7D329FDFBE0F}"/>
              </a:ext>
            </a:extLst>
          </p:cNvPr>
          <p:cNvSpPr txBox="1"/>
          <p:nvPr/>
        </p:nvSpPr>
        <p:spPr>
          <a:xfrm>
            <a:off x="8461092" y="2305760"/>
            <a:ext cx="2469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Time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Resources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Power Consumption</a:t>
            </a:r>
          </a:p>
        </p:txBody>
      </p:sp>
    </p:spTree>
    <p:extLst>
      <p:ext uri="{BB962C8B-B14F-4D97-AF65-F5344CB8AC3E}">
        <p14:creationId xmlns:p14="http://schemas.microsoft.com/office/powerpoint/2010/main" val="226180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C05E-768A-C65D-BFA5-3248EC442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Transformers</a:t>
            </a:r>
            <a:br>
              <a:rPr lang="en-US" dirty="0"/>
            </a:br>
            <a:r>
              <a:rPr lang="en-US" sz="3600" dirty="0"/>
              <a:t>Testing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73A7A0-22D0-09AB-3845-190DFE29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43</a:t>
            </a:fld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D3B89DF-0842-8601-5539-507F2FDB2654}"/>
              </a:ext>
            </a:extLst>
          </p:cNvPr>
          <p:cNvSpPr/>
          <p:nvPr/>
        </p:nvSpPr>
        <p:spPr>
          <a:xfrm>
            <a:off x="966762" y="2399378"/>
            <a:ext cx="2996877" cy="39159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Acherus Grotesque" panose="02000505000000020004"/>
              </a:rPr>
              <a:t>Fundamental Capabilities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FE8516B-8BBC-E43F-2322-9CD695810078}"/>
              </a:ext>
            </a:extLst>
          </p:cNvPr>
          <p:cNvCxnSpPr>
            <a:cxnSpLocks/>
          </p:cNvCxnSpPr>
          <p:nvPr/>
        </p:nvCxnSpPr>
        <p:spPr>
          <a:xfrm>
            <a:off x="4948414" y="2508259"/>
            <a:ext cx="0" cy="3614991"/>
          </a:xfrm>
          <a:prstGeom prst="line">
            <a:avLst/>
          </a:prstGeom>
          <a:ln w="2222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5BECB2-6D2E-D8BD-8AA0-0D19170B72CB}"/>
              </a:ext>
            </a:extLst>
          </p:cNvPr>
          <p:cNvSpPr/>
          <p:nvPr/>
        </p:nvSpPr>
        <p:spPr>
          <a:xfrm>
            <a:off x="7729125" y="2419818"/>
            <a:ext cx="2476415" cy="350719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Acherus Grotesque" panose="02000505000000020004"/>
              </a:rPr>
              <a:t>Quality Attributes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FE01BBA0-CA54-F60E-7CFE-38BA702C00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294788"/>
              </p:ext>
            </p:extLst>
          </p:nvPr>
        </p:nvGraphicFramePr>
        <p:xfrm>
          <a:off x="5940311" y="2732036"/>
          <a:ext cx="5813769" cy="35193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D577530-CAF9-E20C-0A3E-515121267FB9}"/>
              </a:ext>
            </a:extLst>
          </p:cNvPr>
          <p:cNvSpPr/>
          <p:nvPr/>
        </p:nvSpPr>
        <p:spPr>
          <a:xfrm>
            <a:off x="1595584" y="3305643"/>
            <a:ext cx="1739235" cy="564824"/>
          </a:xfrm>
          <a:prstGeom prst="round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cherus Grotesque" panose="02000505000000020004"/>
              </a:rPr>
              <a:t>Understanding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F76D770-C3CF-EDF3-28B5-CEB3EAAFD287}"/>
              </a:ext>
            </a:extLst>
          </p:cNvPr>
          <p:cNvSpPr/>
          <p:nvPr/>
        </p:nvSpPr>
        <p:spPr>
          <a:xfrm>
            <a:off x="1595584" y="4064489"/>
            <a:ext cx="1739235" cy="564824"/>
          </a:xfrm>
          <a:prstGeom prst="round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cherus Grotesque" panose="02000505000000020004"/>
              </a:rPr>
              <a:t>Reasoning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E66A6A0-7DF2-9079-FE0A-195873C118EA}"/>
              </a:ext>
            </a:extLst>
          </p:cNvPr>
          <p:cNvSpPr/>
          <p:nvPr/>
        </p:nvSpPr>
        <p:spPr>
          <a:xfrm>
            <a:off x="1595584" y="4823335"/>
            <a:ext cx="1739235" cy="564824"/>
          </a:xfrm>
          <a:prstGeom prst="roundRect">
            <a:avLst/>
          </a:prstGeom>
          <a:solidFill>
            <a:schemeClr val="accent1">
              <a:alpha val="8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cherus Grotesque" panose="02000505000000020004"/>
              </a:rPr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2467053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54CD4E-D805-F798-F121-A518B7862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02C52-AFDB-084C-5674-DED347B2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Transformers (LLMs):</a:t>
            </a:r>
            <a:br>
              <a:rPr lang="en-US" dirty="0"/>
            </a:br>
            <a:r>
              <a:rPr lang="en-US" sz="3600" dirty="0"/>
              <a:t>Prompting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04252-C815-20A3-E581-F34CF6F7A9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Prompting Parameters</a:t>
            </a:r>
          </a:p>
          <a:p>
            <a:pPr lvl="1"/>
            <a:r>
              <a:rPr lang="en-US" u="sng" dirty="0"/>
              <a:t>Temperature</a:t>
            </a:r>
            <a:r>
              <a:rPr lang="en-US" dirty="0"/>
              <a:t>: scaling the outputs </a:t>
            </a:r>
            <a:r>
              <a:rPr lang="en-US" u="sng" dirty="0"/>
              <a:t>before </a:t>
            </a:r>
            <a:r>
              <a:rPr lang="en-US" u="sng" dirty="0" err="1"/>
              <a:t>softmax</a:t>
            </a:r>
            <a:r>
              <a:rPr lang="en-US" dirty="0"/>
              <a:t> (logits),</a:t>
            </a:r>
          </a:p>
          <a:p>
            <a:pPr lvl="2"/>
            <a:r>
              <a:rPr lang="en-US" dirty="0"/>
              <a:t>Flatten the values to give less likely words a better chance</a:t>
            </a:r>
          </a:p>
          <a:p>
            <a:pPr lvl="2"/>
            <a:r>
              <a:rPr lang="en-US" dirty="0"/>
              <a:t>Increase the gap between high/low values, making the most likely word even more dominant</a:t>
            </a:r>
          </a:p>
          <a:p>
            <a:pPr lvl="1"/>
            <a:r>
              <a:rPr lang="en-US" u="sng" dirty="0"/>
              <a:t>Top-p</a:t>
            </a:r>
            <a:r>
              <a:rPr lang="en-US" dirty="0"/>
              <a:t> (Nucleus Sampling): Limited to more likely responses based on cumulative probability which limits diversity of response tokens</a:t>
            </a:r>
          </a:p>
          <a:p>
            <a:pPr lvl="1"/>
            <a:r>
              <a:rPr lang="en-US" u="sng" dirty="0"/>
              <a:t>Top-K</a:t>
            </a:r>
            <a:r>
              <a:rPr lang="en-US" dirty="0"/>
              <a:t> (Token Sampling): Limited to more likely responses based on rank which limits diversity of response tokens</a:t>
            </a:r>
          </a:p>
          <a:p>
            <a:pPr lvl="1"/>
            <a:r>
              <a:rPr lang="en-US" u="sng" dirty="0"/>
              <a:t>Token size</a:t>
            </a:r>
            <a:r>
              <a:rPr lang="en-US" dirty="0"/>
              <a:t> (Maximum Tokens): Limits the length (tokens) of the generated response, includes input &amp; output tokens</a:t>
            </a:r>
          </a:p>
          <a:p>
            <a:pPr lvl="1"/>
            <a:r>
              <a:rPr lang="en-US" u="sng" dirty="0"/>
              <a:t>Presence penalty</a:t>
            </a:r>
            <a:r>
              <a:rPr lang="en-US" dirty="0"/>
              <a:t>: lowers the probability of tokens that </a:t>
            </a:r>
            <a:r>
              <a:rPr lang="en-US" b="1" dirty="0"/>
              <a:t>have already been used</a:t>
            </a:r>
            <a:r>
              <a:rPr lang="en-US" dirty="0"/>
              <a:t> in the response</a:t>
            </a:r>
          </a:p>
          <a:p>
            <a:pPr lvl="1"/>
            <a:r>
              <a:rPr lang="en-US" u="sng" dirty="0"/>
              <a:t>Frequency penalty</a:t>
            </a:r>
            <a:r>
              <a:rPr lang="en-US" dirty="0"/>
              <a:t>: lowers (+) the probability of tokens based on </a:t>
            </a:r>
            <a:r>
              <a:rPr lang="en-US" b="1" dirty="0"/>
              <a:t>how much they have already been used </a:t>
            </a:r>
            <a:r>
              <a:rPr lang="en-US" dirty="0"/>
              <a:t>in the response</a:t>
            </a:r>
          </a:p>
          <a:p>
            <a:r>
              <a:rPr lang="en-US" dirty="0"/>
              <a:t>Prompting Strategies</a:t>
            </a:r>
          </a:p>
          <a:p>
            <a:pPr lvl="1"/>
            <a:r>
              <a:rPr lang="en-US" dirty="0"/>
              <a:t>Zero-shot prompting</a:t>
            </a:r>
          </a:p>
          <a:p>
            <a:pPr lvl="1"/>
            <a:r>
              <a:rPr lang="en-US" dirty="0"/>
              <a:t>Few-shot learning</a:t>
            </a:r>
          </a:p>
          <a:p>
            <a:pPr lvl="1"/>
            <a:r>
              <a:rPr lang="en-US" dirty="0"/>
              <a:t>Chain-Of-Thought (COT) prompting</a:t>
            </a:r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87D004C-9F8E-8290-26AF-D53FDD421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8E06CFEE-053A-4A40-A88B-A288F0289482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9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D36F-B6E4-805A-705B-0B9B919C1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23FD-C995-B1E3-CC7F-EEB53EC9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241280" cy="1609344"/>
          </a:xfrm>
        </p:spPr>
        <p:txBody>
          <a:bodyPr/>
          <a:lstStyle/>
          <a:p>
            <a:r>
              <a:rPr lang="en-US" dirty="0"/>
              <a:t>(Some) Issues with Transformers/LLMs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A482C-E9A5-C78B-D3EB-D406B93DD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 Training</a:t>
            </a:r>
          </a:p>
          <a:p>
            <a:pPr lvl="1"/>
            <a:r>
              <a:rPr lang="en-US" sz="2000" dirty="0"/>
              <a:t>Data Used </a:t>
            </a:r>
          </a:p>
          <a:p>
            <a:pPr lvl="1"/>
            <a:r>
              <a:rPr lang="en-US" sz="2000" dirty="0"/>
              <a:t>Model Parameters</a:t>
            </a:r>
          </a:p>
          <a:p>
            <a:pPr lvl="1"/>
            <a:r>
              <a:rPr lang="en-US" sz="2000" dirty="0"/>
              <a:t>Model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19861-D4F2-9387-FF02-E5F3BBD21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7E6D6814-5C4D-414D-ACAE-ED9CD36E96CE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58E7D-C015-D632-09A5-A327B2BB9F27}"/>
              </a:ext>
            </a:extLst>
          </p:cNvPr>
          <p:cNvSpPr txBox="1"/>
          <p:nvPr/>
        </p:nvSpPr>
        <p:spPr>
          <a:xfrm>
            <a:off x="6875953" y="2157388"/>
            <a:ext cx="4868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You need </a:t>
            </a:r>
            <a:r>
              <a:rPr lang="en-US" sz="2800" b="1" u="sng" dirty="0">
                <a:solidFill>
                  <a:schemeClr val="accent2"/>
                </a:solidFill>
              </a:rPr>
              <a:t>A LOT</a:t>
            </a:r>
            <a:r>
              <a:rPr lang="en-US" sz="2800" b="1" dirty="0">
                <a:solidFill>
                  <a:schemeClr val="accent2"/>
                </a:solidFill>
              </a:rPr>
              <a:t> of Training Data &amp;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84DE4-0089-950C-4CB5-446B11D86707}"/>
              </a:ext>
            </a:extLst>
          </p:cNvPr>
          <p:cNvSpPr txBox="1"/>
          <p:nvPr/>
        </p:nvSpPr>
        <p:spPr>
          <a:xfrm>
            <a:off x="4459717" y="2434386"/>
            <a:ext cx="2691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DON’T FORGET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ABOUT BIAS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E845AF-AA7A-E00E-235F-CD8E72C6EF49}"/>
              </a:ext>
            </a:extLst>
          </p:cNvPr>
          <p:cNvGrpSpPr/>
          <p:nvPr/>
        </p:nvGrpSpPr>
        <p:grpSpPr>
          <a:xfrm>
            <a:off x="3303302" y="3550866"/>
            <a:ext cx="5585395" cy="3307134"/>
            <a:chOff x="3498724" y="3542380"/>
            <a:chExt cx="5585395" cy="330713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0A275C-3795-E1D5-0382-62B12BE66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3436"/>
            <a:stretch>
              <a:fillRect/>
            </a:stretch>
          </p:blipFill>
          <p:spPr>
            <a:xfrm>
              <a:off x="3498724" y="3542380"/>
              <a:ext cx="2691764" cy="330713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308DCC5-0543-D898-47A1-7F11BCED8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7450" y="3542381"/>
              <a:ext cx="2546669" cy="3307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354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FCBD-F4CA-3990-CE24-EA2566651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241280" cy="1609344"/>
          </a:xfrm>
        </p:spPr>
        <p:txBody>
          <a:bodyPr/>
          <a:lstStyle/>
          <a:p>
            <a:r>
              <a:rPr lang="en-US" dirty="0"/>
              <a:t>(Some) Issues with Transformers/LLMs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13AAE-3F0B-C45E-F825-0314629A3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Model Training</a:t>
            </a:r>
          </a:p>
          <a:p>
            <a:pPr lvl="1"/>
            <a:r>
              <a:rPr lang="en-US" sz="2000" dirty="0"/>
              <a:t>Data Used </a:t>
            </a:r>
          </a:p>
          <a:p>
            <a:pPr lvl="1"/>
            <a:r>
              <a:rPr lang="en-US" sz="2000" dirty="0"/>
              <a:t>Model Parameters</a:t>
            </a:r>
          </a:p>
          <a:p>
            <a:pPr lvl="1"/>
            <a:r>
              <a:rPr lang="en-US" sz="2000" dirty="0"/>
              <a:t>Model Architecture</a:t>
            </a:r>
          </a:p>
          <a:p>
            <a:r>
              <a:rPr lang="en-US" sz="2400" dirty="0"/>
              <a:t>Inappropriate/Appropriate Uses, etc.</a:t>
            </a:r>
          </a:p>
          <a:p>
            <a:pPr lvl="1"/>
            <a:r>
              <a:rPr lang="en-US" sz="2000" dirty="0"/>
              <a:t>Data Privacy</a:t>
            </a:r>
          </a:p>
          <a:p>
            <a:pPr lvl="1"/>
            <a:r>
              <a:rPr lang="en-US" sz="2000" dirty="0" err="1"/>
              <a:t>JailBreaking</a:t>
            </a:r>
            <a:endParaRPr lang="en-US" sz="2000" dirty="0"/>
          </a:p>
          <a:p>
            <a:r>
              <a:rPr lang="en-US" sz="2400" dirty="0"/>
              <a:t>Decoder is GENERATIVE AI</a:t>
            </a:r>
          </a:p>
          <a:p>
            <a:r>
              <a:rPr lang="en-US" sz="2400" dirty="0"/>
              <a:t>Sycophancy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460486-FA2D-51F0-1BE7-42D2BEBD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7E6D6814-5C4D-414D-ACAE-ED9CD36E96CE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ACD31-1F4A-7D55-E8E0-6305E4A93830}"/>
              </a:ext>
            </a:extLst>
          </p:cNvPr>
          <p:cNvSpPr txBox="1"/>
          <p:nvPr/>
        </p:nvSpPr>
        <p:spPr>
          <a:xfrm>
            <a:off x="6875953" y="2157388"/>
            <a:ext cx="48687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You need </a:t>
            </a:r>
            <a:r>
              <a:rPr lang="en-US" sz="2800" b="1" u="sng" dirty="0">
                <a:solidFill>
                  <a:schemeClr val="accent2"/>
                </a:solidFill>
              </a:rPr>
              <a:t>A LOT</a:t>
            </a:r>
            <a:r>
              <a:rPr lang="en-US" sz="2800" b="1" dirty="0">
                <a:solidFill>
                  <a:schemeClr val="accent2"/>
                </a:solidFill>
              </a:rPr>
              <a:t> of Training Data &amp;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B09D88-D232-CA6E-2B79-E14D89BF6A24}"/>
              </a:ext>
            </a:extLst>
          </p:cNvPr>
          <p:cNvSpPr txBox="1"/>
          <p:nvPr/>
        </p:nvSpPr>
        <p:spPr>
          <a:xfrm>
            <a:off x="7368878" y="3829324"/>
            <a:ext cx="38829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Testing &amp; Guardrails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8BF8A-2A37-4705-27B7-C61EF6FA0178}"/>
              </a:ext>
            </a:extLst>
          </p:cNvPr>
          <p:cNvSpPr txBox="1"/>
          <p:nvPr/>
        </p:nvSpPr>
        <p:spPr>
          <a:xfrm>
            <a:off x="7328804" y="4614315"/>
            <a:ext cx="3963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Hallucination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40550A-B375-298B-37A7-29FEC767A822}"/>
              </a:ext>
            </a:extLst>
          </p:cNvPr>
          <p:cNvSpPr txBox="1"/>
          <p:nvPr/>
        </p:nvSpPr>
        <p:spPr>
          <a:xfrm>
            <a:off x="6534615" y="5112028"/>
            <a:ext cx="55514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Reinforcement Learning with Human Feedback (RLHF)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BAD378-587E-4097-B73D-4AF9EC61B250}"/>
              </a:ext>
            </a:extLst>
          </p:cNvPr>
          <p:cNvSpPr txBox="1"/>
          <p:nvPr/>
        </p:nvSpPr>
        <p:spPr>
          <a:xfrm>
            <a:off x="1063752" y="6196453"/>
            <a:ext cx="104412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When would you not use a Transformer?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34B71-8577-01EC-992B-8E0FE7DF26B7}"/>
              </a:ext>
            </a:extLst>
          </p:cNvPr>
          <p:cNvSpPr txBox="1"/>
          <p:nvPr/>
        </p:nvSpPr>
        <p:spPr>
          <a:xfrm>
            <a:off x="4459717" y="2434386"/>
            <a:ext cx="26917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DON’T FORGET</a:t>
            </a:r>
          </a:p>
          <a:p>
            <a:pPr algn="ctr"/>
            <a:r>
              <a:rPr lang="en-US" sz="2400" b="1" dirty="0">
                <a:solidFill>
                  <a:schemeClr val="accent1"/>
                </a:solidFill>
              </a:rPr>
              <a:t>ABOUT BIAS</a:t>
            </a:r>
          </a:p>
        </p:txBody>
      </p:sp>
    </p:spTree>
    <p:extLst>
      <p:ext uri="{BB962C8B-B14F-4D97-AF65-F5344CB8AC3E}">
        <p14:creationId xmlns:p14="http://schemas.microsoft.com/office/powerpoint/2010/main" val="288474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3219A-022C-604E-8087-67DCF2DF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Links For Exploration/Practice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B9E2A-8759-D3BF-6084-57FD99D7F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My Resources</a:t>
            </a:r>
          </a:p>
          <a:p>
            <a:r>
              <a:rPr lang="en-US" u="sng" dirty="0">
                <a:hlinkClick r:id="rId2"/>
              </a:rPr>
              <a:t>https://github.com/mayer22/Transformers</a:t>
            </a:r>
          </a:p>
          <a:p>
            <a:endParaRPr lang="en-US" u="sng" dirty="0">
              <a:hlinkClick r:id="rId2"/>
            </a:endParaRPr>
          </a:p>
          <a:p>
            <a:pPr marL="0" indent="0">
              <a:buNone/>
            </a:pPr>
            <a:r>
              <a:rPr lang="en-US" dirty="0"/>
              <a:t>Other Resources</a:t>
            </a:r>
          </a:p>
          <a:p>
            <a:r>
              <a:rPr lang="en-US" u="sng" dirty="0">
                <a:hlinkClick r:id="rId2"/>
              </a:rPr>
              <a:t>https://jalammar.github.io/illustrated-transformer/</a:t>
            </a:r>
            <a:endParaRPr lang="en-US" dirty="0"/>
          </a:p>
          <a:p>
            <a:r>
              <a:rPr lang="en-US" u="sng" dirty="0">
                <a:hlinkClick r:id="rId3"/>
              </a:rPr>
              <a:t>https://poloclub.github.io/transformer-explainer/</a:t>
            </a:r>
            <a:endParaRPr lang="en-US" u="sng" dirty="0"/>
          </a:p>
          <a:p>
            <a:r>
              <a:rPr lang="en-US" dirty="0">
                <a:hlinkClick r:id="rId4"/>
              </a:rPr>
              <a:t>https://bbycroft.net/llm</a:t>
            </a:r>
            <a:endParaRPr lang="en-US" dirty="0"/>
          </a:p>
          <a:p>
            <a:r>
              <a:rPr lang="en-US" dirty="0">
                <a:hlinkClick r:id="rId5"/>
              </a:rPr>
              <a:t>https://amanvir.com/gpt-2-attention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E859A-1203-89DD-9014-4FBF63CC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6CFEE-053A-4A40-A88B-A288F0289482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95517F-193C-268B-B74B-98FF9360CE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589" y="2121408"/>
            <a:ext cx="3517579" cy="35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095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451A7C-A824-33B9-3783-CD4C30A9DC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0290679-FACB-8423-587E-AC33821789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9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A9D3-22F5-0A1A-9715-A1BCDBFF9C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Motivating Question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01D490E-B643-BB39-240F-92D0668A7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45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552BE-2BD9-BD96-0CE4-1412EAFD2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Inspiration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8C53C-2CFD-B824-C467-D62204CC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3088887"/>
            <a:ext cx="10058400" cy="3083311"/>
          </a:xfrm>
        </p:spPr>
        <p:txBody>
          <a:bodyPr>
            <a:normAutofit/>
          </a:bodyPr>
          <a:lstStyle/>
          <a:p>
            <a:r>
              <a:rPr lang="en-US" sz="3200" dirty="0"/>
              <a:t>Last word = “book”</a:t>
            </a:r>
          </a:p>
          <a:p>
            <a:r>
              <a:rPr lang="en-US" sz="3200" dirty="0"/>
              <a:t>Try to predict the rest of the words in the sentence </a:t>
            </a:r>
          </a:p>
          <a:p>
            <a:r>
              <a:rPr lang="en-US" sz="3200" dirty="0"/>
              <a:t>How do you know which it should be?</a:t>
            </a:r>
          </a:p>
          <a:p>
            <a:pPr lvl="1"/>
            <a:r>
              <a:rPr lang="en-US" sz="2800" dirty="0"/>
              <a:t>“… I read was “The Hatchet” by Gary Paulsen.”</a:t>
            </a:r>
          </a:p>
          <a:p>
            <a:pPr lvl="1"/>
            <a:r>
              <a:rPr lang="en-US" sz="2800" dirty="0"/>
              <a:t>“… the criminal and then take them to the jail cell.”</a:t>
            </a:r>
          </a:p>
          <a:p>
            <a:endParaRPr lang="en-US" sz="3200" dirty="0"/>
          </a:p>
          <a:p>
            <a:pPr lvl="1"/>
            <a:endParaRPr lang="en-US" sz="2800" dirty="0"/>
          </a:p>
        </p:txBody>
      </p:sp>
      <p:pic>
        <p:nvPicPr>
          <p:cNvPr id="5" name="Graphic 4" descr="Group brainstorm with solid fill">
            <a:extLst>
              <a:ext uri="{FF2B5EF4-FFF2-40B4-BE49-F238E27FC236}">
                <a16:creationId xmlns:a16="http://schemas.microsoft.com/office/drawing/2014/main" id="{710632C4-143E-6B1B-CF1D-9932AD133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0038" y="205851"/>
            <a:ext cx="2791522" cy="279152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D7699D-458D-5631-81A6-05C512C9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7E6D6814-5C4D-414D-ACAE-ED9CD36E96C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698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6E0AC-F9EA-8FD4-A689-A86ACD4402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71CF9-ED64-BE84-59E6-F22E276A67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8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2047-C79C-2D0D-544B-CD1F2C3BC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(Word)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CDFD6-35ED-B412-8637-5D0F2A8D2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975" y="2120900"/>
            <a:ext cx="6501703" cy="4051300"/>
          </a:xfrm>
        </p:spPr>
        <p:txBody>
          <a:bodyPr>
            <a:normAutofit/>
          </a:bodyPr>
          <a:lstStyle/>
          <a:p>
            <a:r>
              <a:rPr lang="en-US" dirty="0"/>
              <a:t>Train a single-layer NN to predict the next word</a:t>
            </a:r>
          </a:p>
          <a:p>
            <a:pPr lvl="1"/>
            <a:r>
              <a:rPr lang="en-US" dirty="0"/>
              <a:t>Use the </a:t>
            </a:r>
            <a:r>
              <a:rPr lang="en-US" u="sng" dirty="0"/>
              <a:t>weights not the output</a:t>
            </a:r>
            <a:r>
              <a:rPr lang="en-US" dirty="0"/>
              <a:t> of the network as the embedding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39B8AF2-A4C0-9E65-5D74-EAFA9B06F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/>
          <a:lstStyle/>
          <a:p>
            <a:fld id="{7E6D6814-5C4D-414D-ACAE-ED9CD36E96C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6" descr="Logo, google, g icon - Free download on Iconfinder">
            <a:extLst>
              <a:ext uri="{FF2B5EF4-FFF2-40B4-BE49-F238E27FC236}">
                <a16:creationId xmlns:a16="http://schemas.microsoft.com/office/drawing/2014/main" id="{F2E8D0C3-0F2E-7997-D0AB-842D863C5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398" y="6429830"/>
            <a:ext cx="424675" cy="42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F7AE37-2483-A40F-CDE9-5AF2FC050D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042" y="382805"/>
            <a:ext cx="3259723" cy="357785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182EDDC-F6ED-D9C5-B5EE-125EF92DA580}"/>
              </a:ext>
            </a:extLst>
          </p:cNvPr>
          <p:cNvSpPr/>
          <p:nvPr/>
        </p:nvSpPr>
        <p:spPr>
          <a:xfrm>
            <a:off x="7709596" y="1744475"/>
            <a:ext cx="2979174" cy="1006054"/>
          </a:xfrm>
          <a:prstGeom prst="ellipse">
            <a:avLst/>
          </a:prstGeom>
          <a:noFill/>
          <a:ln w="57150">
            <a:solidFill>
              <a:srgbClr val="E5751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997F9C2-D7BA-03EE-B26C-FA4F4BBFD952}"/>
              </a:ext>
            </a:extLst>
          </p:cNvPr>
          <p:cNvSpPr txBox="1">
            <a:spLocks/>
          </p:cNvSpPr>
          <p:nvPr/>
        </p:nvSpPr>
        <p:spPr>
          <a:xfrm>
            <a:off x="0" y="3987449"/>
            <a:ext cx="12191999" cy="2260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 algn="ctr">
              <a:spcBef>
                <a:spcPts val="600"/>
              </a:spcBef>
              <a:buFont typeface="Wingdings" pitchFamily="2" charset="2"/>
              <a:buNone/>
            </a:pPr>
            <a:r>
              <a:rPr lang="en-US" b="1" dirty="0">
                <a:solidFill>
                  <a:schemeClr val="accent2"/>
                </a:solidFill>
              </a:rPr>
              <a:t>If words frequently appear together (i.e., </a:t>
            </a:r>
            <a:r>
              <a:rPr lang="en-US" b="1" u="sng" dirty="0">
                <a:solidFill>
                  <a:schemeClr val="accent2"/>
                </a:solidFill>
              </a:rPr>
              <a:t>have similar contexts</a:t>
            </a:r>
            <a:r>
              <a:rPr lang="en-US" b="1" dirty="0">
                <a:solidFill>
                  <a:schemeClr val="accent2"/>
                </a:solidFill>
              </a:rPr>
              <a:t>)</a:t>
            </a:r>
          </a:p>
          <a:p>
            <a:pPr marL="50800" indent="0" algn="ctr">
              <a:spcBef>
                <a:spcPts val="600"/>
              </a:spcBef>
              <a:buFont typeface="Wingdings" pitchFamily="2" charset="2"/>
              <a:buNone/>
            </a:pPr>
            <a:r>
              <a:rPr lang="en-US" b="1" dirty="0">
                <a:solidFill>
                  <a:schemeClr val="accent2"/>
                </a:solidFill>
              </a:rPr>
              <a:t>THEN</a:t>
            </a:r>
          </a:p>
          <a:p>
            <a:pPr marL="50800" indent="0" algn="ctr">
              <a:spcBef>
                <a:spcPts val="600"/>
              </a:spcBef>
              <a:buFont typeface="Wingdings" pitchFamily="2" charset="2"/>
              <a:buNone/>
            </a:pPr>
            <a:r>
              <a:rPr lang="en-US" b="1" dirty="0">
                <a:solidFill>
                  <a:schemeClr val="accent2"/>
                </a:solidFill>
              </a:rPr>
              <a:t>Our model needs to output similar results for the 2 words</a:t>
            </a:r>
          </a:p>
          <a:p>
            <a:pPr marL="50800" indent="0" algn="ctr">
              <a:spcBef>
                <a:spcPts val="600"/>
              </a:spcBef>
              <a:buFont typeface="Wingdings" pitchFamily="2" charset="2"/>
              <a:buNone/>
            </a:pPr>
            <a:r>
              <a:rPr lang="en-US" b="1" dirty="0">
                <a:solidFill>
                  <a:schemeClr val="accent2"/>
                </a:solidFill>
              </a:rPr>
              <a:t>THEREFORE</a:t>
            </a:r>
          </a:p>
          <a:p>
            <a:pPr marL="50800" indent="0" algn="ctr">
              <a:spcBef>
                <a:spcPts val="600"/>
              </a:spcBef>
              <a:buFont typeface="Wingdings" pitchFamily="2" charset="2"/>
              <a:buNone/>
            </a:pPr>
            <a:r>
              <a:rPr lang="en-US" b="1" dirty="0">
                <a:solidFill>
                  <a:schemeClr val="accent2"/>
                </a:solidFill>
              </a:rPr>
              <a:t>Their hidden layers (</a:t>
            </a:r>
            <a:r>
              <a:rPr lang="en-US" b="1" u="sng" dirty="0">
                <a:solidFill>
                  <a:schemeClr val="accent2"/>
                </a:solidFill>
              </a:rPr>
              <a:t>word vectors</a:t>
            </a:r>
            <a:r>
              <a:rPr lang="en-US" b="1" dirty="0">
                <a:solidFill>
                  <a:schemeClr val="accent2"/>
                </a:solidFill>
              </a:rPr>
              <a:t>) will be similar </a:t>
            </a:r>
          </a:p>
          <a:p>
            <a:pPr marL="50800" indent="0" algn="ctr">
              <a:spcBef>
                <a:spcPts val="600"/>
              </a:spcBef>
              <a:buFont typeface="Wingdings" pitchFamily="2" charset="2"/>
              <a:buNone/>
            </a:pPr>
            <a:r>
              <a:rPr lang="en-US" b="1" dirty="0">
                <a:solidFill>
                  <a:schemeClr val="accent2"/>
                </a:solidFill>
              </a:rPr>
              <a:t>(i.e., relationally close in an </a:t>
            </a:r>
            <a:r>
              <a:rPr lang="en-US" b="1" i="1" dirty="0">
                <a:solidFill>
                  <a:schemeClr val="accent2"/>
                </a:solidFill>
              </a:rPr>
              <a:t>n</a:t>
            </a:r>
            <a:r>
              <a:rPr lang="en-US" b="1" dirty="0">
                <a:solidFill>
                  <a:schemeClr val="accent2"/>
                </a:solidFill>
              </a:rPr>
              <a:t> dimensional space where </a:t>
            </a:r>
            <a:r>
              <a:rPr lang="en-US" b="1" i="1" dirty="0">
                <a:solidFill>
                  <a:schemeClr val="accent2"/>
                </a:solidFill>
              </a:rPr>
              <a:t>n</a:t>
            </a:r>
            <a:r>
              <a:rPr lang="en-US" b="1" dirty="0">
                <a:solidFill>
                  <a:schemeClr val="accent2"/>
                </a:solidFill>
              </a:rPr>
              <a:t> is the number of weights/features)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15C1F6-ACC3-4C42-EB00-6603FD774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6428" y="610165"/>
            <a:ext cx="980789" cy="292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6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40015-0994-B18B-2539-0BDD21E2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(Word)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7FBB6-AE57-B849-8EC8-47F3D1445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9848" y="1781966"/>
            <a:ext cx="4754880" cy="397764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/>
              <a:t>Using Cosine Similarity</a:t>
            </a:r>
          </a:p>
          <a:p>
            <a:pPr marL="0" indent="0">
              <a:buNone/>
            </a:pPr>
            <a:r>
              <a:rPr lang="en-US" dirty="0"/>
              <a:t>Measures the similarity between two </a:t>
            </a:r>
            <a:r>
              <a:rPr lang="en-US" u="sng" dirty="0"/>
              <a:t>non-neg</a:t>
            </a:r>
            <a:r>
              <a:rPr lang="en-US" dirty="0"/>
              <a:t> vectors by calculating the cosine of the angle between them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Cos (0 deg) = 1 =&gt; the same</a:t>
            </a:r>
          </a:p>
          <a:p>
            <a:pPr lvl="1"/>
            <a:r>
              <a:rPr lang="en-US" dirty="0"/>
              <a:t>Cos (90 deg) = 0 =&gt; orthogonal</a:t>
            </a:r>
          </a:p>
          <a:p>
            <a:pPr marL="274320" lvl="1" indent="0">
              <a:buNone/>
            </a:pPr>
            <a:r>
              <a:rPr lang="en-US" dirty="0"/>
              <a:t>		             (</a:t>
            </a:r>
            <a:r>
              <a:rPr lang="en-US" b="1" dirty="0">
                <a:solidFill>
                  <a:schemeClr val="accent2"/>
                </a:solidFill>
              </a:rPr>
              <a:t>no similarity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F54CF-BFD0-B10C-7FB0-F1E4D6DA2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4224" y="1781966"/>
            <a:ext cx="4754880" cy="397764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u="sng" dirty="0"/>
              <a:t>Using, e.g., MDS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E04863-1551-9CFC-4B25-256DB5712D6F}"/>
              </a:ext>
            </a:extLst>
          </p:cNvPr>
          <p:cNvGrpSpPr/>
          <p:nvPr/>
        </p:nvGrpSpPr>
        <p:grpSpPr>
          <a:xfrm>
            <a:off x="5996234" y="2221769"/>
            <a:ext cx="5675971" cy="3739005"/>
            <a:chOff x="6516029" y="1349298"/>
            <a:chExt cx="5675971" cy="37390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4A2CE0F-BFA4-4A02-DE97-A03FACBE5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503" t="6388" r="7501" b="5000"/>
            <a:stretch/>
          </p:blipFill>
          <p:spPr>
            <a:xfrm>
              <a:off x="6516029" y="1349298"/>
              <a:ext cx="5675971" cy="35572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0CEF45-4729-01D3-6834-B476254E035E}"/>
                </a:ext>
              </a:extLst>
            </p:cNvPr>
            <p:cNvSpPr txBox="1"/>
            <p:nvPr/>
          </p:nvSpPr>
          <p:spPr>
            <a:xfrm>
              <a:off x="6516029" y="4842082"/>
              <a:ext cx="5675971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000" dirty="0"/>
                <a:t>https://neptune.ai/blog/word-embeddings-guide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79F094D-97D4-449A-4703-CB0F3D19FDEB}"/>
              </a:ext>
            </a:extLst>
          </p:cNvPr>
          <p:cNvSpPr txBox="1"/>
          <p:nvPr/>
        </p:nvSpPr>
        <p:spPr>
          <a:xfrm>
            <a:off x="0" y="5145166"/>
            <a:ext cx="614500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u="sng" dirty="0"/>
              <a:t>Cosine Similarity</a:t>
            </a:r>
            <a:r>
              <a:rPr lang="en-US" sz="2000" dirty="0"/>
              <a:t> </a:t>
            </a:r>
            <a:r>
              <a:rPr lang="en-US" sz="2000" b="1" dirty="0"/>
              <a:t>doesn’t</a:t>
            </a:r>
            <a:r>
              <a:rPr lang="en-US" sz="2000" dirty="0"/>
              <a:t> consider magnitude (e.g., for when comparing docs of different length)</a:t>
            </a:r>
          </a:p>
          <a:p>
            <a:pPr algn="ctr"/>
            <a:endParaRPr lang="en-US" sz="2000" dirty="0"/>
          </a:p>
          <a:p>
            <a:pPr algn="ctr"/>
            <a:r>
              <a:rPr lang="en-US" sz="2000" u="sng" dirty="0"/>
              <a:t>Dot Product</a:t>
            </a:r>
            <a:r>
              <a:rPr lang="en-US" sz="2000" dirty="0"/>
              <a:t> considers magnitude</a:t>
            </a:r>
          </a:p>
          <a:p>
            <a:pPr algn="ctr"/>
            <a:r>
              <a:rPr lang="en-US" sz="2000" dirty="0"/>
              <a:t>(e.g., for when vectors are already normalized)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39365F-9E04-5097-B21B-2E607369FB95}"/>
                  </a:ext>
                </a:extLst>
              </p:cNvPr>
              <p:cNvSpPr txBox="1"/>
              <p:nvPr/>
            </p:nvSpPr>
            <p:spPr>
              <a:xfrm>
                <a:off x="1736162" y="3240285"/>
                <a:ext cx="2728759" cy="8343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smtClean="0">
                              <a:latin typeface="Cambria Math" panose="02040503050406030204" pitchFamily="18" charset="0"/>
                            </a:rPr>
                            <m:t>𝐜𝐨𝐬</m:t>
                          </m:r>
                        </m:fName>
                        <m:e>
                          <m:d>
                            <m:dPr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</m:e>
                      </m:func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𝑩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39365F-9E04-5097-B21B-2E607369F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162" y="3240285"/>
                <a:ext cx="2728759" cy="8343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53A1A08-2833-F00A-294F-AF9B16437C40}"/>
              </a:ext>
            </a:extLst>
          </p:cNvPr>
          <p:cNvSpPr txBox="1">
            <a:spLocks/>
          </p:cNvSpPr>
          <p:nvPr/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6D6814-5C4D-414D-ACAE-ED9CD36E96CE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130D64-5AD5-C540-4F40-22AAECB9BD95}"/>
              </a:ext>
            </a:extLst>
          </p:cNvPr>
          <p:cNvSpPr txBox="1"/>
          <p:nvPr/>
        </p:nvSpPr>
        <p:spPr>
          <a:xfrm>
            <a:off x="1706144" y="3334317"/>
            <a:ext cx="117211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2"/>
                </a:solidFill>
              </a:rPr>
              <a:t>Dot</a:t>
            </a:r>
          </a:p>
          <a:p>
            <a:pPr algn="ctr"/>
            <a:r>
              <a:rPr lang="en-US" sz="2000" b="1" dirty="0">
                <a:solidFill>
                  <a:schemeClr val="accent2"/>
                </a:solidFill>
              </a:rPr>
              <a:t>Product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599B9E-2360-5577-09B2-82907FE77FFD}"/>
              </a:ext>
            </a:extLst>
          </p:cNvPr>
          <p:cNvCxnSpPr>
            <a:cxnSpLocks/>
          </p:cNvCxnSpPr>
          <p:nvPr/>
        </p:nvCxnSpPr>
        <p:spPr>
          <a:xfrm>
            <a:off x="3237663" y="3770786"/>
            <a:ext cx="1066708" cy="229603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5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12718</TotalTime>
  <Words>3066</Words>
  <Application>Microsoft Office PowerPoint</Application>
  <PresentationFormat>Widescreen</PresentationFormat>
  <Paragraphs>492</Paragraphs>
  <Slides>48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Acherus Grotesque</vt:lpstr>
      <vt:lpstr>Aptos</vt:lpstr>
      <vt:lpstr>Arial</vt:lpstr>
      <vt:lpstr>Calibri</vt:lpstr>
      <vt:lpstr>Calibri Light</vt:lpstr>
      <vt:lpstr>Cambria Math</vt:lpstr>
      <vt:lpstr>Rockwell</vt:lpstr>
      <vt:lpstr>Rockwell Condensed</vt:lpstr>
      <vt:lpstr>Wingdings</vt:lpstr>
      <vt:lpstr>Wood Type</vt:lpstr>
      <vt:lpstr>Transformers: Under the Hood of LLMs</vt:lpstr>
      <vt:lpstr>Who Am I?</vt:lpstr>
      <vt:lpstr>Who Am I?</vt:lpstr>
      <vt:lpstr>ADS 5535 –  Deep Learning &amp; Generative AI</vt:lpstr>
      <vt:lpstr>Motivating Question</vt:lpstr>
      <vt:lpstr>Inspiration</vt:lpstr>
      <vt:lpstr>Review</vt:lpstr>
      <vt:lpstr>(Word) Embeddings</vt:lpstr>
      <vt:lpstr>Comparing (Word) Embeddings</vt:lpstr>
      <vt:lpstr>Generative AI Review</vt:lpstr>
      <vt:lpstr>Supporting Theory (LLM Development)</vt:lpstr>
      <vt:lpstr>Attention &amp; TRANSFORMERS</vt:lpstr>
      <vt:lpstr>The Source</vt:lpstr>
      <vt:lpstr>Transformers With Attention</vt:lpstr>
      <vt:lpstr>Transformer Steps</vt:lpstr>
      <vt:lpstr>Activity #1</vt:lpstr>
      <vt:lpstr>Attention Activity #1</vt:lpstr>
      <vt:lpstr>What We Learned</vt:lpstr>
      <vt:lpstr>Raw Embedding for Sentence</vt:lpstr>
      <vt:lpstr>Activity #2</vt:lpstr>
      <vt:lpstr>Attention Activity #2</vt:lpstr>
      <vt:lpstr>What We Learned</vt:lpstr>
      <vt:lpstr>Example Sentence</vt:lpstr>
      <vt:lpstr>Transformer Steps</vt:lpstr>
      <vt:lpstr>(Self-)Attention</vt:lpstr>
      <vt:lpstr>Attention Result</vt:lpstr>
      <vt:lpstr>Activity #3</vt:lpstr>
      <vt:lpstr>Multi-Headed Attention</vt:lpstr>
      <vt:lpstr>Final Transformer Steps</vt:lpstr>
      <vt:lpstr>Transformer Review</vt:lpstr>
      <vt:lpstr>Creating Your Own Transformer Models</vt:lpstr>
      <vt:lpstr>You may not train your own models But…</vt:lpstr>
      <vt:lpstr>Transformers/LLMs – Fine-Tuning</vt:lpstr>
      <vt:lpstr>You may not train your own models But…</vt:lpstr>
      <vt:lpstr>Transformer Applications: Decoder Only</vt:lpstr>
      <vt:lpstr>Decoder Practice</vt:lpstr>
      <vt:lpstr>Transformer Applications: Encoder Only</vt:lpstr>
      <vt:lpstr>Encoder Practice</vt:lpstr>
      <vt:lpstr>Transformer Applications: Encoder &amp; Decoder</vt:lpstr>
      <vt:lpstr>Encoder &amp; Decoder Practice</vt:lpstr>
      <vt:lpstr>Transformer  Models</vt:lpstr>
      <vt:lpstr>Using Transformers: Training</vt:lpstr>
      <vt:lpstr>Using Transformers Testing</vt:lpstr>
      <vt:lpstr>Using Transformers (LLMs): Prompting</vt:lpstr>
      <vt:lpstr>(Some) Issues with Transformers/LLMs</vt:lpstr>
      <vt:lpstr>(Some) Issues with Transformers/LLMs</vt:lpstr>
      <vt:lpstr>Useful Links For Exploration/Practice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Mayer, Brian</dc:creator>
  <cp:lastModifiedBy>Mayer, Brian</cp:lastModifiedBy>
  <cp:revision>251</cp:revision>
  <dcterms:created xsi:type="dcterms:W3CDTF">2024-09-19T01:03:20Z</dcterms:created>
  <dcterms:modified xsi:type="dcterms:W3CDTF">2026-01-16T05:42:03Z</dcterms:modified>
</cp:coreProperties>
</file>